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87" r:id="rId3"/>
    <p:sldId id="260" r:id="rId4"/>
    <p:sldId id="259" r:id="rId5"/>
    <p:sldId id="290" r:id="rId6"/>
    <p:sldId id="269" r:id="rId7"/>
    <p:sldId id="261" r:id="rId8"/>
    <p:sldId id="288" r:id="rId9"/>
    <p:sldId id="289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9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21C8C-8987-40CF-8DDE-8524CCD77914}" type="datetimeFigureOut">
              <a:rPr lang="en-PH" smtClean="0"/>
              <a:pPr/>
              <a:t>1/20/2011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09356-55AE-4896-AFA4-BD74D8FCEB3A}" type="slidenum">
              <a:rPr lang="en-PH" smtClean="0"/>
              <a:pPr/>
              <a:t>‹#›</a:t>
            </a:fld>
            <a:endParaRPr lang="en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9A5F8B-839E-47DF-870C-D551A4E2BC3C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B63A-5599-44C6-8971-7EF5957C9D03}" type="datetimeFigureOut">
              <a:rPr lang="en-PH" smtClean="0"/>
              <a:pPr/>
              <a:t>1/20/2011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557E-1EE2-45BE-9320-F462A4E5D2AD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B63A-5599-44C6-8971-7EF5957C9D03}" type="datetimeFigureOut">
              <a:rPr lang="en-PH" smtClean="0"/>
              <a:pPr/>
              <a:t>1/20/2011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557E-1EE2-45BE-9320-F462A4E5D2AD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B63A-5599-44C6-8971-7EF5957C9D03}" type="datetimeFigureOut">
              <a:rPr lang="en-PH" smtClean="0"/>
              <a:pPr/>
              <a:t>1/20/2011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557E-1EE2-45BE-9320-F462A4E5D2AD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B63A-5599-44C6-8971-7EF5957C9D03}" type="datetimeFigureOut">
              <a:rPr lang="en-PH" smtClean="0"/>
              <a:pPr/>
              <a:t>1/20/2011</a:t>
            </a:fld>
            <a:endParaRPr lang="en-P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557E-1EE2-45BE-9320-F462A4E5D2AD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B63A-5599-44C6-8971-7EF5957C9D03}" type="datetimeFigureOut">
              <a:rPr lang="en-PH" smtClean="0"/>
              <a:pPr/>
              <a:t>1/20/2011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557E-1EE2-45BE-9320-F462A4E5D2AD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B63A-5599-44C6-8971-7EF5957C9D03}" type="datetimeFigureOut">
              <a:rPr lang="en-PH" smtClean="0"/>
              <a:pPr/>
              <a:t>1/20/2011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557E-1EE2-45BE-9320-F462A4E5D2AD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B63A-5599-44C6-8971-7EF5957C9D03}" type="datetimeFigureOut">
              <a:rPr lang="en-PH" smtClean="0"/>
              <a:pPr/>
              <a:t>1/20/2011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557E-1EE2-45BE-9320-F462A4E5D2AD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B63A-5599-44C6-8971-7EF5957C9D03}" type="datetimeFigureOut">
              <a:rPr lang="en-PH" smtClean="0"/>
              <a:pPr/>
              <a:t>1/20/2011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557E-1EE2-45BE-9320-F462A4E5D2AD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B63A-5599-44C6-8971-7EF5957C9D03}" type="datetimeFigureOut">
              <a:rPr lang="en-PH" smtClean="0"/>
              <a:pPr/>
              <a:t>1/20/2011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557E-1EE2-45BE-9320-F462A4E5D2AD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B63A-5599-44C6-8971-7EF5957C9D03}" type="datetimeFigureOut">
              <a:rPr lang="en-PH" smtClean="0"/>
              <a:pPr/>
              <a:t>1/20/2011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557E-1EE2-45BE-9320-F462A4E5D2AD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B63A-5599-44C6-8971-7EF5957C9D03}" type="datetimeFigureOut">
              <a:rPr lang="en-PH" smtClean="0"/>
              <a:pPr/>
              <a:t>1/20/2011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557E-1EE2-45BE-9320-F462A4E5D2AD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B63A-5599-44C6-8971-7EF5957C9D03}" type="datetimeFigureOut">
              <a:rPr lang="en-PH" smtClean="0"/>
              <a:pPr/>
              <a:t>1/20/2011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557E-1EE2-45BE-9320-F462A4E5D2AD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B63A-5599-44C6-8971-7EF5957C9D03}" type="datetimeFigureOut">
              <a:rPr lang="en-PH" smtClean="0"/>
              <a:pPr/>
              <a:t>1/20/2011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4F1557E-1EE2-45BE-9320-F462A4E5D2AD}" type="slidenum">
              <a:rPr lang="en-PH" smtClean="0"/>
              <a:pPr/>
              <a:t>‹#›</a:t>
            </a:fld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B63A-5599-44C6-8971-7EF5957C9D03}" type="datetimeFigureOut">
              <a:rPr lang="en-PH" smtClean="0"/>
              <a:pPr/>
              <a:t>1/20/2011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557E-1EE2-45BE-9320-F462A4E5D2AD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B63A-5599-44C6-8971-7EF5957C9D03}" type="datetimeFigureOut">
              <a:rPr lang="en-PH" smtClean="0"/>
              <a:pPr/>
              <a:t>1/20/2011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557E-1EE2-45BE-9320-F462A4E5D2AD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B63A-5599-44C6-8971-7EF5957C9D03}" type="datetimeFigureOut">
              <a:rPr lang="en-PH" smtClean="0"/>
              <a:pPr/>
              <a:t>1/20/2011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557E-1EE2-45BE-9320-F462A4E5D2AD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B63A-5599-44C6-8971-7EF5957C9D03}" type="datetimeFigureOut">
              <a:rPr lang="en-PH" smtClean="0"/>
              <a:pPr/>
              <a:t>1/20/2011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557E-1EE2-45BE-9320-F462A4E5D2AD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B63A-5599-44C6-8971-7EF5957C9D03}" type="datetimeFigureOut">
              <a:rPr lang="en-PH" smtClean="0"/>
              <a:pPr/>
              <a:t>1/20/2011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557E-1EE2-45BE-9320-F462A4E5D2AD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B63A-5599-44C6-8971-7EF5957C9D03}" type="datetimeFigureOut">
              <a:rPr lang="en-PH" smtClean="0"/>
              <a:pPr/>
              <a:t>1/20/2011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557E-1EE2-45BE-9320-F462A4E5D2AD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B63A-5599-44C6-8971-7EF5957C9D03}" type="datetimeFigureOut">
              <a:rPr lang="en-PH" smtClean="0"/>
              <a:pPr/>
              <a:t>1/20/2011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557E-1EE2-45BE-9320-F462A4E5D2AD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B63A-5599-44C6-8971-7EF5957C9D03}" type="datetimeFigureOut">
              <a:rPr lang="en-PH" smtClean="0"/>
              <a:pPr/>
              <a:t>1/20/2011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557E-1EE2-45BE-9320-F462A4E5D2AD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B63A-5599-44C6-8971-7EF5957C9D03}" type="datetimeFigureOut">
              <a:rPr lang="en-PH" smtClean="0"/>
              <a:pPr/>
              <a:t>1/20/2011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557E-1EE2-45BE-9320-F462A4E5D2AD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7B63A-5599-44C6-8971-7EF5957C9D03}" type="datetimeFigureOut">
              <a:rPr lang="en-PH" smtClean="0"/>
              <a:pPr/>
              <a:t>1/20/2011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557E-1EE2-45BE-9320-F462A4E5D2AD}" type="slidenum">
              <a:rPr lang="en-PH" smtClean="0"/>
              <a:pPr/>
              <a:t>‹#›</a:t>
            </a:fld>
            <a:endParaRPr lang="en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17B63A-5599-44C6-8971-7EF5957C9D03}" type="datetimeFigureOut">
              <a:rPr lang="en-PH" smtClean="0"/>
              <a:pPr/>
              <a:t>1/20/2011</a:t>
            </a:fld>
            <a:endParaRPr lang="en-P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F1557E-1EE2-45BE-9320-F462A4E5D2AD}" type="slidenum">
              <a:rPr lang="en-PH" smtClean="0"/>
              <a:pPr/>
              <a:t>‹#›</a:t>
            </a:fld>
            <a:endParaRPr lang="en-PH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5.wav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6.wav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9530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cs typeface="Arial" charset="0"/>
              </a:rPr>
              <a:t/>
            </a:r>
            <a:br>
              <a:rPr lang="en-GB" dirty="0" smtClean="0">
                <a:cs typeface="Arial" charset="0"/>
              </a:rPr>
            </a:br>
            <a:endParaRPr lang="en-GB" dirty="0" smtClean="0">
              <a:cs typeface="Arial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8305800" cy="3505200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600" b="1" dirty="0" smtClean="0">
                <a:solidFill>
                  <a:srgbClr val="FFFF00"/>
                </a:solidFill>
                <a:cs typeface="Arial" charset="0"/>
              </a:rPr>
              <a:t>ECONOMIC IMPACT OF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600" b="1" dirty="0" smtClean="0">
                <a:solidFill>
                  <a:srgbClr val="FFFF00"/>
                </a:solidFill>
                <a:cs typeface="Arial" charset="0"/>
              </a:rPr>
              <a:t>MARICULTURE PARK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sz="3600" b="1" dirty="0" smtClean="0"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 smtClean="0"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GB" sz="2800" dirty="0" err="1">
                <a:solidFill>
                  <a:srgbClr val="FFFF00"/>
                </a:solidFill>
                <a:cs typeface="Arial" charset="0"/>
              </a:rPr>
              <a:t>AquaPark</a:t>
            </a:r>
            <a:r>
              <a:rPr lang="en-GB" sz="2800" dirty="0">
                <a:solidFill>
                  <a:srgbClr val="FFFF00"/>
                </a:solidFill>
                <a:cs typeface="Arial" charset="0"/>
              </a:rPr>
              <a:t> – </a:t>
            </a:r>
            <a:r>
              <a:rPr lang="en-GB" sz="2800" dirty="0" err="1">
                <a:solidFill>
                  <a:srgbClr val="FFFF00"/>
                </a:solidFill>
                <a:cs typeface="Arial" charset="0"/>
              </a:rPr>
              <a:t>Norad</a:t>
            </a:r>
            <a:r>
              <a:rPr lang="en-GB" sz="2800" dirty="0">
                <a:solidFill>
                  <a:srgbClr val="FFFF00"/>
                </a:solidFill>
                <a:cs typeface="Arial" charset="0"/>
              </a:rPr>
              <a:t> funded </a:t>
            </a:r>
            <a:r>
              <a:rPr lang="en-GB" sz="2800" dirty="0" smtClean="0">
                <a:solidFill>
                  <a:srgbClr val="FFFF00"/>
                </a:solidFill>
                <a:cs typeface="Arial" charset="0"/>
              </a:rPr>
              <a:t>project</a:t>
            </a:r>
          </a:p>
          <a:p>
            <a:pPr>
              <a:lnSpc>
                <a:spcPct val="90000"/>
              </a:lnSpc>
              <a:defRPr/>
            </a:pPr>
            <a:endParaRPr lang="en-GB" sz="2800" dirty="0" smtClean="0">
              <a:cs typeface="Arial" charset="0"/>
            </a:endParaRPr>
          </a:p>
        </p:txBody>
      </p:sp>
      <p:pic>
        <p:nvPicPr>
          <p:cNvPr id="36868" name="Picture 4" descr="aquapark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4022.WAV">
            <a:hlinkClick r:id="" action="ppaction://media"/>
          </p:cNvPr>
          <p:cNvPicPr>
            <a:picLocks noRot="1" noChangeAspect="1"/>
          </p:cNvPicPr>
          <p:nvPr>
            <a:wavAudioFile r:embed="rId1" name="~PP4022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9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80945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PH" sz="1600" b="1" dirty="0" smtClean="0"/>
              <a:t>IMPACTS OF MPS ON THE ECONOMY OF THE MUNICIPALITY</a:t>
            </a:r>
          </a:p>
          <a:p>
            <a:pPr marL="342900" indent="-342900" algn="ctr">
              <a:defRPr/>
            </a:pPr>
            <a:endParaRPr lang="en-PH" sz="1600" b="1" dirty="0"/>
          </a:p>
          <a:p>
            <a:pPr marL="342900" indent="-342900" algn="ctr">
              <a:defRPr/>
            </a:pPr>
            <a:endParaRPr lang="en-PH" sz="1600" b="1" dirty="0" smtClean="0"/>
          </a:p>
          <a:p>
            <a:pPr marL="342900" indent="-342900">
              <a:defRPr/>
            </a:pPr>
            <a:r>
              <a:rPr lang="en-PH" sz="2000" b="1" dirty="0" smtClean="0"/>
              <a:t>        1. Job generation</a:t>
            </a:r>
          </a:p>
          <a:p>
            <a:pPr marL="342900" indent="-342900">
              <a:defRPr/>
            </a:pPr>
            <a:r>
              <a:rPr lang="en-PH" sz="2000" b="1" dirty="0" smtClean="0"/>
              <a:t>             a. Operations in the MP</a:t>
            </a:r>
          </a:p>
          <a:p>
            <a:pPr marL="342900" indent="-342900">
              <a:defRPr/>
            </a:pPr>
            <a:r>
              <a:rPr lang="en-PH" sz="2000" b="1" dirty="0" smtClean="0"/>
              <a:t>             b. Laboratory services of private sector</a:t>
            </a:r>
          </a:p>
          <a:p>
            <a:pPr marL="342900" indent="-342900">
              <a:defRPr/>
            </a:pPr>
            <a:r>
              <a:rPr lang="en-PH" sz="2000" b="1" dirty="0" smtClean="0"/>
              <a:t>             c. Marketing of materials needed in the MPs</a:t>
            </a:r>
          </a:p>
          <a:p>
            <a:pPr marL="342900" indent="-342900">
              <a:defRPr/>
            </a:pPr>
            <a:r>
              <a:rPr lang="en-PH" sz="2000" b="1" dirty="0" smtClean="0"/>
              <a:t>             d. sales personnel of feed and seed companies</a:t>
            </a:r>
          </a:p>
          <a:p>
            <a:pPr marL="342900" indent="-342900">
              <a:defRPr/>
            </a:pPr>
            <a:r>
              <a:rPr lang="en-PH" sz="2000" b="1" dirty="0" smtClean="0"/>
              <a:t>             e.  Food and restaurants</a:t>
            </a:r>
          </a:p>
          <a:p>
            <a:pPr marL="342900" indent="-342900">
              <a:defRPr/>
            </a:pPr>
            <a:r>
              <a:rPr lang="en-PH" sz="2000" b="1" dirty="0" smtClean="0"/>
              <a:t>             f. Others</a:t>
            </a:r>
          </a:p>
          <a:p>
            <a:pPr marL="342900" indent="-342900">
              <a:defRPr/>
            </a:pPr>
            <a:endParaRPr lang="en-PH" sz="2000" b="1" dirty="0" smtClean="0"/>
          </a:p>
          <a:p>
            <a:pPr marL="342900" indent="-342900">
              <a:defRPr/>
            </a:pPr>
            <a:r>
              <a:rPr lang="en-PH" sz="2000" b="1" dirty="0" smtClean="0"/>
              <a:t>        2. Establishment of infrastructure</a:t>
            </a:r>
          </a:p>
          <a:p>
            <a:pPr marL="342900" indent="-342900">
              <a:defRPr/>
            </a:pPr>
            <a:r>
              <a:rPr lang="en-PH" sz="2000" b="1" dirty="0" smtClean="0"/>
              <a:t>             a. Power supply (investment from private sector and the  </a:t>
            </a:r>
          </a:p>
          <a:p>
            <a:pPr marL="342900" indent="-342900">
              <a:defRPr/>
            </a:pPr>
            <a:r>
              <a:rPr lang="en-PH" sz="2000" b="1" dirty="0" smtClean="0"/>
              <a:t>                 LGUs</a:t>
            </a:r>
          </a:p>
          <a:p>
            <a:pPr marL="342900" indent="-342900">
              <a:defRPr/>
            </a:pPr>
            <a:r>
              <a:rPr lang="en-PH" sz="2000" b="1" dirty="0" smtClean="0"/>
              <a:t>             b. Construction of roads, bridges, jetties, etc.</a:t>
            </a:r>
          </a:p>
          <a:p>
            <a:pPr marL="342900" indent="-342900">
              <a:defRPr/>
            </a:pPr>
            <a:r>
              <a:rPr lang="en-PH" sz="2000" b="1" dirty="0" smtClean="0"/>
              <a:t>             c.  Feed mills for the manufacture of feeds</a:t>
            </a:r>
          </a:p>
          <a:p>
            <a:pPr marL="342900" indent="-342900">
              <a:defRPr/>
            </a:pPr>
            <a:r>
              <a:rPr lang="en-PH" sz="2000" b="1" dirty="0" smtClean="0"/>
              <a:t>             d. Others</a:t>
            </a:r>
          </a:p>
          <a:p>
            <a:pPr marL="342900" indent="-342900">
              <a:defRPr/>
            </a:pPr>
            <a:endParaRPr lang="en-PH" sz="2000" b="1" dirty="0" smtClean="0"/>
          </a:p>
          <a:p>
            <a:pPr marL="342900" indent="-342900">
              <a:defRPr/>
            </a:pPr>
            <a:r>
              <a:rPr lang="en-PH" sz="2000" b="1" dirty="0" smtClean="0"/>
              <a:t>        3. Trading/Marketing</a:t>
            </a:r>
          </a:p>
          <a:p>
            <a:pPr marL="342900" indent="-342900">
              <a:defRPr/>
            </a:pPr>
            <a:r>
              <a:rPr lang="en-PH" sz="2000" b="1" dirty="0" smtClean="0"/>
              <a:t>             a. Creation of trading/marketing within the </a:t>
            </a:r>
            <a:r>
              <a:rPr lang="en-PH" sz="2000" b="1" dirty="0" err="1" smtClean="0"/>
              <a:t>municpality</a:t>
            </a:r>
            <a:endParaRPr lang="en-PH" sz="2000" b="1" dirty="0" smtClean="0"/>
          </a:p>
          <a:p>
            <a:pPr marL="342900" indent="-342900">
              <a:defRPr/>
            </a:pPr>
            <a:r>
              <a:rPr lang="en-PH" sz="2000" b="1" dirty="0" smtClean="0"/>
              <a:t>             b. Others</a:t>
            </a:r>
          </a:p>
          <a:p>
            <a:pPr marL="342900" indent="-342900">
              <a:defRPr/>
            </a:pPr>
            <a:endParaRPr lang="en-PH" sz="1600" b="1" dirty="0"/>
          </a:p>
          <a:p>
            <a:pPr marL="342900" indent="-342900">
              <a:defRPr/>
            </a:pPr>
            <a:endParaRPr lang="en-PH" sz="1600" b="1" dirty="0" smtClean="0"/>
          </a:p>
          <a:p>
            <a:pPr marL="342900" indent="-342900">
              <a:defRPr/>
            </a:pPr>
            <a:endParaRPr lang="en-PH" sz="1600" b="1" dirty="0"/>
          </a:p>
          <a:p>
            <a:pPr marL="342900" indent="-342900">
              <a:defRPr/>
            </a:pPr>
            <a:endParaRPr lang="en-PH" sz="1600" b="1" dirty="0" smtClean="0"/>
          </a:p>
          <a:p>
            <a:pPr marL="342900" indent="-342900">
              <a:defRPr/>
            </a:pPr>
            <a:endParaRPr lang="en-PH" sz="1600" b="1" dirty="0"/>
          </a:p>
          <a:p>
            <a:pPr marL="342900" indent="-342900">
              <a:defRPr/>
            </a:pPr>
            <a:endParaRPr lang="en-PH" sz="1600" b="1" dirty="0" smtClean="0"/>
          </a:p>
          <a:p>
            <a:pPr marL="342900" indent="-342900">
              <a:defRPr/>
            </a:pPr>
            <a:endParaRPr lang="en-PH" sz="1600" b="1" dirty="0"/>
          </a:p>
        </p:txBody>
      </p:sp>
      <p:pic>
        <p:nvPicPr>
          <p:cNvPr id="4" name="~PP1044.WAV">
            <a:hlinkClick r:id="" action="ppaction://media"/>
          </p:cNvPr>
          <p:cNvPicPr>
            <a:picLocks noRot="1" noChangeAspect="1"/>
          </p:cNvPicPr>
          <p:nvPr>
            <a:wavAudioFile r:embed="rId1" name="~PP1044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37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-2"/>
          <a:ext cx="9144001" cy="6858004"/>
        </p:xfrm>
        <a:graphic>
          <a:graphicData uri="http://schemas.openxmlformats.org/drawingml/2006/table">
            <a:tbl>
              <a:tblPr/>
              <a:tblGrid>
                <a:gridCol w="4309062"/>
                <a:gridCol w="1447121"/>
                <a:gridCol w="1693909"/>
                <a:gridCol w="1693909"/>
              </a:tblGrid>
              <a:tr h="22035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PH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PH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PH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Criteria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PH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PH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PH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Less </a:t>
                      </a:r>
                      <a:r>
                        <a:rPr lang="en-PH" sz="1800" b="1" dirty="0">
                          <a:latin typeface="Times New Roman"/>
                          <a:ea typeface="Times New Roman"/>
                          <a:cs typeface="Times New Roman"/>
                        </a:rPr>
                        <a:t>than 10 Cages</a:t>
                      </a:r>
                      <a:endParaRPr lang="en-PH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PH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PH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PH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10-20 </a:t>
                      </a:r>
                      <a:r>
                        <a:rPr lang="en-PH" sz="1800" b="1" dirty="0">
                          <a:latin typeface="Times New Roman"/>
                          <a:ea typeface="Times New Roman"/>
                          <a:cs typeface="Times New Roman"/>
                        </a:rPr>
                        <a:t>cages</a:t>
                      </a:r>
                      <a:endParaRPr lang="en-PH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PH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PH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PH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More </a:t>
                      </a:r>
                      <a:r>
                        <a:rPr lang="en-PH" sz="1800" b="1" dirty="0">
                          <a:latin typeface="Times New Roman"/>
                          <a:ea typeface="Times New Roman"/>
                          <a:cs typeface="Times New Roman"/>
                        </a:rPr>
                        <a:t>than 20 Cages</a:t>
                      </a:r>
                      <a:endParaRPr lang="en-PH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17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PH" sz="1800" b="1" dirty="0">
                          <a:latin typeface="Times New Roman"/>
                          <a:ea typeface="Times New Roman"/>
                          <a:cs typeface="Times New Roman"/>
                        </a:rPr>
                        <a:t>Average Fixed Expenses (% of sales)</a:t>
                      </a:r>
                      <a:endParaRPr lang="en-PH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PH" sz="1800" b="1">
                          <a:latin typeface="Times New Roman"/>
                          <a:ea typeface="Times New Roman"/>
                          <a:cs typeface="Times New Roman"/>
                        </a:rPr>
                        <a:t>24%</a:t>
                      </a:r>
                      <a:endParaRPr lang="en-PH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PH" sz="1800" b="1">
                          <a:latin typeface="Times New Roman"/>
                          <a:ea typeface="Times New Roman"/>
                          <a:cs typeface="Times New Roman"/>
                        </a:rPr>
                        <a:t>17%</a:t>
                      </a:r>
                      <a:endParaRPr lang="en-PH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PH" sz="1800" b="1" dirty="0">
                          <a:latin typeface="Times New Roman"/>
                          <a:ea typeface="Times New Roman"/>
                          <a:cs typeface="Times New Roman"/>
                        </a:rPr>
                        <a:t>17%</a:t>
                      </a:r>
                      <a:endParaRPr lang="en-PH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0343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PH" sz="1800" b="1" dirty="0">
                          <a:latin typeface="Times New Roman"/>
                          <a:ea typeface="Times New Roman"/>
                          <a:cs typeface="Times New Roman"/>
                        </a:rPr>
                        <a:t>Average Variable Expenses (% of sales)</a:t>
                      </a:r>
                      <a:endParaRPr lang="en-PH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PH" sz="1800" b="1" dirty="0"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endParaRPr lang="en-PH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PH" sz="1800" b="1" dirty="0">
                          <a:latin typeface="Times New Roman"/>
                          <a:ea typeface="Times New Roman"/>
                          <a:cs typeface="Times New Roman"/>
                        </a:rPr>
                        <a:t>26%</a:t>
                      </a:r>
                      <a:endParaRPr lang="en-PH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PH" sz="1800" b="1" dirty="0">
                          <a:latin typeface="Times New Roman"/>
                          <a:ea typeface="Times New Roman"/>
                          <a:cs typeface="Times New Roman"/>
                        </a:rPr>
                        <a:t>29%</a:t>
                      </a:r>
                      <a:endParaRPr lang="en-PH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0343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PH" sz="1800" b="1" dirty="0">
                          <a:latin typeface="Times New Roman"/>
                          <a:ea typeface="Times New Roman"/>
                          <a:cs typeface="Times New Roman"/>
                        </a:rPr>
                        <a:t>Average Other Operating Expenses (% sales)</a:t>
                      </a:r>
                      <a:endParaRPr lang="en-PH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PH" sz="1800" b="1">
                          <a:latin typeface="Times New Roman"/>
                          <a:ea typeface="Times New Roman"/>
                          <a:cs typeface="Times New Roman"/>
                        </a:rPr>
                        <a:t>6%</a:t>
                      </a:r>
                      <a:endParaRPr lang="en-PH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PH" sz="1800" b="1">
                          <a:latin typeface="Times New Roman"/>
                          <a:ea typeface="Times New Roman"/>
                          <a:cs typeface="Times New Roman"/>
                        </a:rPr>
                        <a:t>14%</a:t>
                      </a:r>
                      <a:endParaRPr lang="en-PH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PH" sz="1800" b="1" dirty="0">
                          <a:latin typeface="Times New Roman"/>
                          <a:ea typeface="Times New Roman"/>
                          <a:cs typeface="Times New Roman"/>
                        </a:rPr>
                        <a:t>5%</a:t>
                      </a:r>
                      <a:endParaRPr lang="en-PH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17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PH" sz="1800" b="1" dirty="0">
                          <a:latin typeface="Times New Roman"/>
                          <a:ea typeface="Times New Roman"/>
                          <a:cs typeface="Times New Roman"/>
                        </a:rPr>
                        <a:t>Recovery from Depreciation</a:t>
                      </a:r>
                      <a:endParaRPr lang="en-PH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PH" sz="1800" b="1">
                          <a:latin typeface="Times New Roman"/>
                          <a:ea typeface="Times New Roman"/>
                          <a:cs typeface="Times New Roman"/>
                        </a:rPr>
                        <a:t>(4%)</a:t>
                      </a:r>
                      <a:endParaRPr lang="en-PH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PH" sz="1800" b="1">
                          <a:latin typeface="Times New Roman"/>
                          <a:ea typeface="Times New Roman"/>
                          <a:cs typeface="Times New Roman"/>
                        </a:rPr>
                        <a:t>(3%)</a:t>
                      </a:r>
                      <a:endParaRPr lang="en-PH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PH" sz="1800" b="1" dirty="0">
                          <a:latin typeface="Times New Roman"/>
                          <a:ea typeface="Times New Roman"/>
                          <a:cs typeface="Times New Roman"/>
                        </a:rPr>
                        <a:t>(2%)</a:t>
                      </a:r>
                      <a:endParaRPr lang="en-PH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17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PH" sz="1800" b="1" dirty="0">
                          <a:latin typeface="Times New Roman"/>
                          <a:ea typeface="Times New Roman"/>
                          <a:cs typeface="Times New Roman"/>
                        </a:rPr>
                        <a:t>Average Net Profit (% of sales)</a:t>
                      </a:r>
                      <a:endParaRPr lang="en-PH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PH" sz="1800" b="1">
                          <a:latin typeface="Times New Roman"/>
                          <a:ea typeface="Times New Roman"/>
                          <a:cs typeface="Times New Roman"/>
                        </a:rPr>
                        <a:t>24%</a:t>
                      </a:r>
                      <a:endParaRPr lang="en-PH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PH" sz="1800" b="1">
                          <a:latin typeface="Times New Roman"/>
                          <a:ea typeface="Times New Roman"/>
                          <a:cs typeface="Times New Roman"/>
                        </a:rPr>
                        <a:t>46%</a:t>
                      </a:r>
                      <a:endParaRPr lang="en-PH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PH" sz="1800" b="1" dirty="0">
                          <a:latin typeface="Times New Roman"/>
                          <a:ea typeface="Times New Roman"/>
                          <a:cs typeface="Times New Roman"/>
                        </a:rPr>
                        <a:t>51%</a:t>
                      </a:r>
                      <a:endParaRPr lang="en-PH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17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PH" sz="1800" b="1" dirty="0">
                          <a:latin typeface="Times New Roman"/>
                          <a:ea typeface="Times New Roman"/>
                          <a:cs typeface="Times New Roman"/>
                        </a:rPr>
                        <a:t>Average Net Profit Per cage (</a:t>
                      </a:r>
                      <a:r>
                        <a:rPr lang="en-PH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Php</a:t>
                      </a:r>
                      <a:r>
                        <a:rPr lang="en-PH" sz="18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PH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PH" sz="1800" b="1">
                          <a:latin typeface="Times New Roman"/>
                          <a:ea typeface="Times New Roman"/>
                          <a:cs typeface="Times New Roman"/>
                        </a:rPr>
                        <a:t>185,741</a:t>
                      </a:r>
                      <a:endParaRPr lang="en-PH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PH" sz="1800" b="1">
                          <a:latin typeface="Times New Roman"/>
                          <a:ea typeface="Times New Roman"/>
                          <a:cs typeface="Times New Roman"/>
                        </a:rPr>
                        <a:t>230,507</a:t>
                      </a:r>
                      <a:endParaRPr lang="en-PH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PH" sz="1800" b="1" dirty="0">
                          <a:latin typeface="Times New Roman"/>
                          <a:ea typeface="Times New Roman"/>
                          <a:cs typeface="Times New Roman"/>
                        </a:rPr>
                        <a:t>287,776</a:t>
                      </a:r>
                      <a:endParaRPr lang="en-PH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17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PH" sz="1800" b="1" dirty="0">
                          <a:latin typeface="Times New Roman"/>
                          <a:ea typeface="Times New Roman"/>
                          <a:cs typeface="Times New Roman"/>
                        </a:rPr>
                        <a:t>Average Return on Investment</a:t>
                      </a:r>
                      <a:endParaRPr lang="en-PH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PH" sz="1800" b="1" dirty="0">
                          <a:latin typeface="Times New Roman"/>
                          <a:ea typeface="Times New Roman"/>
                          <a:cs typeface="Times New Roman"/>
                        </a:rPr>
                        <a:t>72%</a:t>
                      </a:r>
                      <a:endParaRPr lang="en-PH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PH" sz="1800" b="1" dirty="0">
                          <a:latin typeface="Times New Roman"/>
                          <a:ea typeface="Times New Roman"/>
                          <a:cs typeface="Times New Roman"/>
                        </a:rPr>
                        <a:t>117%</a:t>
                      </a:r>
                      <a:endParaRPr lang="en-PH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PH" sz="1800" b="1" dirty="0">
                          <a:latin typeface="Times New Roman"/>
                          <a:ea typeface="Times New Roman"/>
                          <a:cs typeface="Times New Roman"/>
                        </a:rPr>
                        <a:t>112%</a:t>
                      </a:r>
                      <a:endParaRPr lang="en-PH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304800"/>
            <a:ext cx="68423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H" sz="2400" b="1" dirty="0" smtClean="0">
                <a:solidFill>
                  <a:schemeClr val="bg1"/>
                </a:solidFill>
              </a:rPr>
              <a:t>Table 1.  Results of Financial Analysis in PCMP</a:t>
            </a:r>
          </a:p>
          <a:p>
            <a:pPr algn="ctr"/>
            <a:endParaRPr lang="en-PH" b="1" dirty="0" smtClean="0"/>
          </a:p>
          <a:p>
            <a:endParaRPr lang="en-PH" dirty="0"/>
          </a:p>
        </p:txBody>
      </p:sp>
      <p:pic>
        <p:nvPicPr>
          <p:cNvPr id="5" name="~PP2117.WAV">
            <a:hlinkClick r:id="" action="ppaction://media"/>
          </p:cNvPr>
          <p:cNvPicPr>
            <a:picLocks noRot="1" noChangeAspect="1"/>
          </p:cNvPicPr>
          <p:nvPr>
            <a:wavAudioFile r:embed="rId1" name="~PP2117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26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692497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endParaRPr lang="en-PH" b="1" dirty="0" smtClean="0"/>
          </a:p>
          <a:p>
            <a:endParaRPr lang="en-PH" b="1" dirty="0"/>
          </a:p>
          <a:p>
            <a:endParaRPr lang="en-PH" b="1" dirty="0" smtClean="0"/>
          </a:p>
          <a:p>
            <a:endParaRPr lang="en-PH" sz="2400" b="1" dirty="0"/>
          </a:p>
          <a:p>
            <a:r>
              <a:rPr lang="en-PH" sz="2400" b="1" dirty="0" smtClean="0"/>
              <a:t>Criteria</a:t>
            </a:r>
            <a:r>
              <a:rPr lang="en-PH" sz="2400" dirty="0" smtClean="0"/>
              <a:t>                                                              </a:t>
            </a:r>
            <a:r>
              <a:rPr lang="en-PH" sz="2400" b="1" dirty="0" smtClean="0"/>
              <a:t>Less than 10 Cages</a:t>
            </a:r>
          </a:p>
          <a:p>
            <a:endParaRPr lang="en-PH" sz="2400" b="1" dirty="0"/>
          </a:p>
          <a:p>
            <a:endParaRPr lang="en-PH" sz="2400" dirty="0" smtClean="0"/>
          </a:p>
          <a:p>
            <a:r>
              <a:rPr lang="en-PH" sz="2400" dirty="0" smtClean="0"/>
              <a:t>Average Fixed Expenses (% of sales)                              16%</a:t>
            </a:r>
          </a:p>
          <a:p>
            <a:r>
              <a:rPr lang="en-PH" sz="2400" dirty="0" smtClean="0"/>
              <a:t>Average Variable Expenses (% of sales)                         35%</a:t>
            </a:r>
          </a:p>
          <a:p>
            <a:r>
              <a:rPr lang="en-PH" sz="2400" dirty="0" smtClean="0"/>
              <a:t>Average Other Operating Expenses (% sales)               17%</a:t>
            </a:r>
          </a:p>
          <a:p>
            <a:r>
              <a:rPr lang="en-PH" sz="2400" dirty="0" smtClean="0"/>
              <a:t>Recovery from Depreciation                                          (5%)</a:t>
            </a:r>
          </a:p>
          <a:p>
            <a:r>
              <a:rPr lang="en-PH" sz="2400" dirty="0" smtClean="0"/>
              <a:t>Average Net Profit (% of sales)                                       37%</a:t>
            </a:r>
          </a:p>
          <a:p>
            <a:r>
              <a:rPr lang="en-PH" sz="2400" dirty="0" smtClean="0"/>
              <a:t>Average Net Profit Per cage                                    (</a:t>
            </a:r>
            <a:r>
              <a:rPr lang="en-PH" sz="2400" dirty="0" err="1" smtClean="0"/>
              <a:t>Php</a:t>
            </a:r>
            <a:r>
              <a:rPr lang="en-PH" sz="2400" dirty="0" smtClean="0"/>
              <a:t>)286,363</a:t>
            </a:r>
          </a:p>
          <a:p>
            <a:r>
              <a:rPr lang="en-PH" sz="2400" dirty="0" smtClean="0"/>
              <a:t>Average Return on Investment                                        47%</a:t>
            </a:r>
          </a:p>
          <a:p>
            <a:endParaRPr lang="en-PH" dirty="0"/>
          </a:p>
          <a:p>
            <a:endParaRPr lang="en-PH" dirty="0" smtClean="0"/>
          </a:p>
          <a:p>
            <a:endParaRPr lang="en-PH" dirty="0"/>
          </a:p>
          <a:p>
            <a:endParaRPr lang="en-PH" dirty="0" smtClean="0"/>
          </a:p>
          <a:p>
            <a:endParaRPr lang="en-PH" dirty="0"/>
          </a:p>
          <a:p>
            <a:endParaRPr lang="en-PH" dirty="0" smtClean="0"/>
          </a:p>
          <a:p>
            <a:endParaRPr lang="en-PH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33400"/>
            <a:ext cx="6776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dirty="0" smtClean="0"/>
              <a:t>Table 2.  Results of Financial Analysis of Grouper Culture in PCM</a:t>
            </a:r>
            <a:endParaRPr lang="en-PH" dirty="0"/>
          </a:p>
        </p:txBody>
      </p:sp>
      <p:pic>
        <p:nvPicPr>
          <p:cNvPr id="5" name="~PP353.WAV">
            <a:hlinkClick r:id="" action="ppaction://media"/>
          </p:cNvPr>
          <p:cNvPicPr>
            <a:picLocks noRot="1" noChangeAspect="1"/>
          </p:cNvPicPr>
          <p:nvPr>
            <a:wavAudioFile r:embed="rId1" name="~PP353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18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59631" y="1378458"/>
          <a:ext cx="6624738" cy="5468112"/>
        </p:xfrm>
        <a:graphic>
          <a:graphicData uri="http://schemas.openxmlformats.org/drawingml/2006/table">
            <a:tbl>
              <a:tblPr/>
              <a:tblGrid>
                <a:gridCol w="2208246"/>
                <a:gridCol w="2208246"/>
                <a:gridCol w="2208246"/>
              </a:tblGrid>
              <a:tr h="3682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 dirty="0">
                          <a:latin typeface="Times New Roman"/>
                          <a:ea typeface="Times New Roman"/>
                          <a:cs typeface="Times New Roman"/>
                        </a:rPr>
                        <a:t>Rate of Increase In Variable Cost Only</a:t>
                      </a:r>
                      <a:endParaRPr lang="en-PH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Decrease in Net Profit (%)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Resulting Net Profit Margin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Base Case for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MILKFISH FRY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18 %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(5%)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13%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(8%)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Rate of Increase in All Costs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PH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PH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184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Base Case for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MILKFISH FRY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18 %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(10%)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8%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PH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PH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PH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184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Base Case for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GROUPER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47 %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(7%)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40%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(2%)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38%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Rate of Increase in All Costs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PH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PH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184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Base Case for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GROUPER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47 %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(9%)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38%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(15%)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32%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30%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(28%)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19%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PH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PH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PH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184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Base Case for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TIGER LOBSTER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41 %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(7%)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34%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(11%)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30%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Rate of Increase in All Costs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PH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PH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184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Base Case for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TIGER LOBSTER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47 %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(15%)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32%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(21%)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26%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30%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latin typeface="Times New Roman"/>
                          <a:ea typeface="Times New Roman"/>
                          <a:cs typeface="Times New Roman"/>
                        </a:rPr>
                        <a:t>(27%)</a:t>
                      </a:r>
                      <a:endParaRPr lang="en-PH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 dirty="0"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endParaRPr lang="en-PH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67744" y="476672"/>
            <a:ext cx="40793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PH" sz="1400" dirty="0" smtClean="0"/>
          </a:p>
          <a:p>
            <a:endParaRPr lang="en-PH" sz="1400" dirty="0" smtClean="0"/>
          </a:p>
          <a:p>
            <a:r>
              <a:rPr lang="en-PH" sz="1400" dirty="0" smtClean="0"/>
              <a:t>Table 5.  Sensitivity of Specialty Products in SMP</a:t>
            </a:r>
          </a:p>
          <a:p>
            <a:endParaRPr lang="en-PH" dirty="0"/>
          </a:p>
        </p:txBody>
      </p:sp>
      <p:pic>
        <p:nvPicPr>
          <p:cNvPr id="5" name="~PP119.WAV">
            <a:hlinkClick r:id="" action="ppaction://media"/>
          </p:cNvPr>
          <p:cNvPicPr>
            <a:picLocks noRot="1" noChangeAspect="1"/>
          </p:cNvPicPr>
          <p:nvPr>
            <a:wavAudioFile r:embed="rId1" name="~PP119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07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1196752"/>
            <a:ext cx="763284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endParaRPr lang="en-PH" sz="2400" b="1" dirty="0" smtClean="0"/>
          </a:p>
          <a:p>
            <a:pPr marL="342900" indent="-342900" algn="ctr">
              <a:defRPr/>
            </a:pPr>
            <a:r>
              <a:rPr lang="en-PH" sz="2400" b="1" u="sng" dirty="0" smtClean="0"/>
              <a:t>Cost comparisons</a:t>
            </a:r>
          </a:p>
          <a:p>
            <a:pPr marL="342900" indent="-342900" algn="ctr">
              <a:defRPr/>
            </a:pPr>
            <a:endParaRPr lang="en-PH" sz="2400" b="1" dirty="0" smtClean="0"/>
          </a:p>
          <a:p>
            <a:pPr marL="342900" indent="-342900" algn="ctr">
              <a:defRPr/>
            </a:pPr>
            <a:endParaRPr lang="en-PH" sz="2400" b="1" dirty="0" smtClean="0"/>
          </a:p>
          <a:p>
            <a:pPr marL="342900" indent="-342900">
              <a:defRPr/>
            </a:pPr>
            <a:r>
              <a:rPr lang="en-PH" sz="2400" b="1" dirty="0" smtClean="0"/>
              <a:t>     A. Local and regional market analysis comparisons</a:t>
            </a:r>
          </a:p>
          <a:p>
            <a:pPr marL="342900" indent="-342900">
              <a:defRPr/>
            </a:pPr>
            <a:endParaRPr lang="en-PH" sz="2400" b="1" dirty="0" smtClean="0"/>
          </a:p>
          <a:p>
            <a:pPr marL="342900" indent="-342900">
              <a:defRPr/>
            </a:pPr>
            <a:r>
              <a:rPr lang="en-PH" sz="2400" b="1" dirty="0" smtClean="0"/>
              <a:t>     B. Differences in regional input cost comparison</a:t>
            </a:r>
          </a:p>
          <a:p>
            <a:pPr marL="342900" indent="-342900">
              <a:defRPr/>
            </a:pPr>
            <a:endParaRPr lang="en-PH" sz="2400" b="1" dirty="0" smtClean="0"/>
          </a:p>
          <a:p>
            <a:pPr marL="457200" indent="-457200">
              <a:defRPr/>
            </a:pPr>
            <a:r>
              <a:rPr lang="en-PH" sz="2400" b="1" dirty="0" smtClean="0"/>
              <a:t>     C. Cost/benefit and breakeven analysis for support  infrastructure/technical services</a:t>
            </a:r>
          </a:p>
          <a:p>
            <a:pPr>
              <a:defRPr/>
            </a:pPr>
            <a:endParaRPr lang="en-PH" sz="2000" b="1" dirty="0"/>
          </a:p>
        </p:txBody>
      </p:sp>
      <p:pic>
        <p:nvPicPr>
          <p:cNvPr id="4" name="~PP1373.WAV">
            <a:hlinkClick r:id="" action="ppaction://media"/>
          </p:cNvPr>
          <p:cNvPicPr>
            <a:picLocks noRot="1" noChangeAspect="1"/>
          </p:cNvPicPr>
          <p:nvPr>
            <a:wavAudioFile r:embed="rId1" name="~PP1373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2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127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en-PH" b="1" i="1" dirty="0"/>
          </a:p>
          <a:p>
            <a:pPr>
              <a:defRPr/>
            </a:pPr>
            <a:r>
              <a:rPr lang="en-PH" b="1" i="1" dirty="0"/>
              <a:t>Guide Information for the Interview </a:t>
            </a:r>
            <a:endParaRPr lang="en-PH" dirty="0"/>
          </a:p>
          <a:p>
            <a:pPr>
              <a:defRPr/>
            </a:pPr>
            <a:endParaRPr lang="en-PH" dirty="0"/>
          </a:p>
        </p:txBody>
      </p:sp>
      <p:pic>
        <p:nvPicPr>
          <p:cNvPr id="4" name="~PP2822.WAV">
            <a:hlinkClick r:id="" action="ppaction://media"/>
          </p:cNvPr>
          <p:cNvPicPr>
            <a:picLocks noRot="1" noChangeAspect="1"/>
          </p:cNvPicPr>
          <p:nvPr>
            <a:wavAudioFile r:embed="rId1" name="~PP2822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8421863" cy="469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~PP3306.WAV">
            <a:hlinkClick r:id="" action="ppaction://media"/>
          </p:cNvPr>
          <p:cNvPicPr>
            <a:picLocks noRot="1" noChangeAspect="1"/>
          </p:cNvPicPr>
          <p:nvPr>
            <a:wavAudioFile r:embed="rId1" name="~PP3306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5563" y="0"/>
            <a:ext cx="9199563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83768" y="3068960"/>
            <a:ext cx="42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5400" b="1" dirty="0" smtClean="0">
                <a:solidFill>
                  <a:srgbClr val="FF0000"/>
                </a:solidFill>
              </a:rPr>
              <a:t>THANK YOU</a:t>
            </a:r>
            <a:r>
              <a:rPr lang="en-PH" sz="3600" dirty="0" smtClean="0">
                <a:solidFill>
                  <a:srgbClr val="FF0000"/>
                </a:solidFill>
              </a:rPr>
              <a:t> </a:t>
            </a:r>
            <a:endParaRPr lang="en-PH" sz="3600" dirty="0">
              <a:solidFill>
                <a:srgbClr val="FF0000"/>
              </a:solidFill>
            </a:endParaRPr>
          </a:p>
        </p:txBody>
      </p:sp>
      <p:pic>
        <p:nvPicPr>
          <p:cNvPr id="5" name="~PP3912.WAV">
            <a:hlinkClick r:id="" action="ppaction://media"/>
          </p:cNvPr>
          <p:cNvPicPr>
            <a:picLocks noRot="1" noChangeAspect="1"/>
          </p:cNvPicPr>
          <p:nvPr>
            <a:wavAudioFile r:embed="rId1" name="~PP3912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7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1403350" y="765175"/>
            <a:ext cx="4968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PH" b="1"/>
              <a:t>OUTLINE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650" y="1341438"/>
            <a:ext cx="7045325" cy="51085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Tx/>
              <a:buAutoNum type="romanUcPeriod"/>
              <a:defRPr/>
            </a:pPr>
            <a:r>
              <a:rPr lang="en-PH" b="1" dirty="0"/>
              <a:t>Economic implications of MPs</a:t>
            </a:r>
          </a:p>
          <a:p>
            <a:pPr marL="342900" indent="-342900">
              <a:defRPr/>
            </a:pPr>
            <a:r>
              <a:rPr lang="en-PH" b="1" dirty="0"/>
              <a:t>     A. For the different types of locators</a:t>
            </a:r>
          </a:p>
          <a:p>
            <a:pPr>
              <a:defRPr/>
            </a:pPr>
            <a:r>
              <a:rPr lang="en-PH" b="1" dirty="0"/>
              <a:t>     B. For the Local Government Units </a:t>
            </a:r>
          </a:p>
          <a:p>
            <a:pPr>
              <a:defRPr/>
            </a:pPr>
            <a:r>
              <a:rPr lang="en-PH" b="1" dirty="0"/>
              <a:t>     C. For BFAR in terms technical and infrastructure support.  </a:t>
            </a:r>
          </a:p>
          <a:p>
            <a:pPr>
              <a:defRPr/>
            </a:pPr>
            <a:endParaRPr lang="en-PH" b="1" dirty="0"/>
          </a:p>
          <a:p>
            <a:pPr marL="342900" indent="-342900">
              <a:buFontTx/>
              <a:buAutoNum type="romanUcPeriod" startAt="2"/>
              <a:defRPr/>
            </a:pPr>
            <a:r>
              <a:rPr lang="en-PH" b="1" dirty="0" smtClean="0"/>
              <a:t>Impacts of MPs on the economy of the municipality</a:t>
            </a:r>
          </a:p>
          <a:p>
            <a:pPr marL="342900" indent="-342900">
              <a:defRPr/>
            </a:pPr>
            <a:r>
              <a:rPr lang="en-PH" b="1" dirty="0" smtClean="0"/>
              <a:t>     </a:t>
            </a:r>
            <a:r>
              <a:rPr lang="en-PH" b="1" dirty="0"/>
              <a:t>A. Job generation</a:t>
            </a:r>
          </a:p>
          <a:p>
            <a:pPr marL="342900" indent="-342900">
              <a:defRPr/>
            </a:pPr>
            <a:r>
              <a:rPr lang="en-PH" b="1" dirty="0"/>
              <a:t>     B. Establishment of infrastructure</a:t>
            </a:r>
          </a:p>
          <a:p>
            <a:pPr marL="342900" indent="-342900">
              <a:defRPr/>
            </a:pPr>
            <a:r>
              <a:rPr lang="en-PH" b="1" dirty="0"/>
              <a:t>     C. Trading/Marketing</a:t>
            </a:r>
          </a:p>
          <a:p>
            <a:pPr marL="342900" indent="-342900">
              <a:defRPr/>
            </a:pPr>
            <a:endParaRPr lang="en-PH" b="1" dirty="0"/>
          </a:p>
          <a:p>
            <a:pPr marL="342900" indent="-342900">
              <a:defRPr/>
            </a:pPr>
            <a:r>
              <a:rPr lang="en-PH" b="1" dirty="0" smtClean="0"/>
              <a:t>III. Cost comparisons</a:t>
            </a:r>
          </a:p>
          <a:p>
            <a:pPr marL="342900" indent="-342900">
              <a:defRPr/>
            </a:pPr>
            <a:r>
              <a:rPr lang="en-PH" b="1" dirty="0" smtClean="0"/>
              <a:t>     </a:t>
            </a:r>
            <a:r>
              <a:rPr lang="en-PH" b="1" dirty="0"/>
              <a:t>A. Local and regional market analysis comparisons.</a:t>
            </a:r>
          </a:p>
          <a:p>
            <a:pPr marL="342900" indent="-342900">
              <a:defRPr/>
            </a:pPr>
            <a:r>
              <a:rPr lang="en-PH" b="1" dirty="0"/>
              <a:t>     B. Differences in regional input cost </a:t>
            </a:r>
            <a:r>
              <a:rPr lang="en-PH" b="1" dirty="0" err="1"/>
              <a:t>compari</a:t>
            </a:r>
            <a:endParaRPr lang="en-PH" b="1" dirty="0"/>
          </a:p>
          <a:p>
            <a:pPr marL="457200" indent="-457200">
              <a:defRPr/>
            </a:pPr>
            <a:r>
              <a:rPr lang="en-PH" b="1" dirty="0"/>
              <a:t>     C. Cost/benefit and breakeven analysis for support   </a:t>
            </a:r>
          </a:p>
          <a:p>
            <a:pPr marL="457200" indent="-457200">
              <a:defRPr/>
            </a:pPr>
            <a:r>
              <a:rPr lang="en-PH" b="1" dirty="0"/>
              <a:t>       infrastructure/technical services</a:t>
            </a:r>
          </a:p>
          <a:p>
            <a:pPr>
              <a:defRPr/>
            </a:pPr>
            <a:endParaRPr lang="en-PH" sz="2000" b="1" dirty="0"/>
          </a:p>
          <a:p>
            <a:pPr marL="342900" indent="-342900">
              <a:defRPr/>
            </a:pPr>
            <a:endParaRPr lang="en-PH" b="1" dirty="0"/>
          </a:p>
          <a:p>
            <a:pPr>
              <a:defRPr/>
            </a:pPr>
            <a:endParaRPr lang="en-PH" dirty="0"/>
          </a:p>
        </p:txBody>
      </p:sp>
      <p:pic>
        <p:nvPicPr>
          <p:cNvPr id="6" name="~PP2342.WAV">
            <a:hlinkClick r:id="" action="ppaction://media"/>
          </p:cNvPr>
          <p:cNvPicPr>
            <a:picLocks noRot="1" noChangeAspect="1"/>
          </p:cNvPicPr>
          <p:nvPr>
            <a:wavAudioFile r:embed="rId1" name="~PP2342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16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358775" y="908720"/>
            <a:ext cx="8785225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PH" sz="1400" b="1" u="sng" dirty="0" smtClean="0"/>
          </a:p>
          <a:p>
            <a:pPr algn="ctr"/>
            <a:endParaRPr lang="en-PH" sz="1400" b="1" u="sng" dirty="0" smtClean="0"/>
          </a:p>
          <a:p>
            <a:pPr algn="ctr"/>
            <a:endParaRPr lang="en-PH" sz="1400" b="1" u="sng" dirty="0" smtClean="0"/>
          </a:p>
          <a:p>
            <a:pPr algn="ctr"/>
            <a:endParaRPr lang="en-PH" sz="1400" b="1" u="sng" dirty="0" smtClean="0"/>
          </a:p>
          <a:p>
            <a:pPr algn="ctr"/>
            <a:endParaRPr lang="en-PH" sz="1400" b="1" u="sng" dirty="0" smtClean="0"/>
          </a:p>
          <a:p>
            <a:pPr algn="ctr"/>
            <a:r>
              <a:rPr lang="en-PH" sz="2000" b="1" u="sng" dirty="0" smtClean="0"/>
              <a:t>IMPLEMENTATION </a:t>
            </a:r>
            <a:r>
              <a:rPr lang="en-PH" sz="2000" b="1" u="sng" dirty="0"/>
              <a:t>STRATEGY FOR THE </a:t>
            </a:r>
            <a:endParaRPr lang="en-PH" sz="2000" b="1" dirty="0"/>
          </a:p>
          <a:p>
            <a:pPr algn="ctr"/>
            <a:r>
              <a:rPr lang="en-PH" sz="2000" b="1" u="sng" dirty="0"/>
              <a:t>AQUAPARK </a:t>
            </a:r>
            <a:r>
              <a:rPr lang="en-PH" sz="2000" b="1" u="sng" dirty="0" smtClean="0"/>
              <a:t>PROJECT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 sz="2400" b="1" u="sng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2400" b="1" dirty="0" smtClean="0"/>
              <a:t>A. </a:t>
            </a:r>
            <a:r>
              <a:rPr lang="en-GB" sz="2400" b="1" dirty="0" smtClean="0"/>
              <a:t>Data collection to attain the </a:t>
            </a:r>
            <a:r>
              <a:rPr lang="en-GB" sz="2400" b="1" dirty="0" err="1" smtClean="0"/>
              <a:t>objecti</a:t>
            </a:r>
            <a:endParaRPr lang="en-PH" sz="24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2400" b="1" dirty="0" smtClean="0"/>
              <a:t>           Environmental  survey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2400" b="1" dirty="0" smtClean="0"/>
              <a:t>           Economics survey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2400" b="1" dirty="0" smtClean="0"/>
              <a:t>             Socio-economic survey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2400" b="1" dirty="0" smtClean="0"/>
              <a:t>             Site selection/GIS</a:t>
            </a:r>
            <a:r>
              <a:rPr lang="en-PH" sz="2400" b="1" dirty="0" smtClean="0">
                <a:solidFill>
                  <a:schemeClr val="bg1"/>
                </a:solidFill>
              </a:rPr>
              <a:t> </a:t>
            </a:r>
            <a:endParaRPr lang="en-PH" sz="24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2400" b="1" dirty="0" smtClean="0"/>
              <a:t>          B. Formulate  guidelines in establishing MPC.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2400" b="1" dirty="0" smtClean="0"/>
              <a:t>      Marketing  strategies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smtClean="0"/>
              <a:t>    Recommendations </a:t>
            </a:r>
            <a:endParaRPr lang="en-PH" sz="2400" b="1" dirty="0" smtClean="0"/>
          </a:p>
          <a:p>
            <a:pPr algn="ctr"/>
            <a:endParaRPr lang="en-PH" sz="1400" b="1" u="sng" dirty="0"/>
          </a:p>
          <a:p>
            <a:pPr algn="ctr"/>
            <a:endParaRPr lang="en-PH" dirty="0"/>
          </a:p>
          <a:p>
            <a:pPr algn="ctr"/>
            <a:endParaRPr lang="en-PH" dirty="0"/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/>
              <a:t>I</a:t>
            </a:r>
          </a:p>
          <a:p>
            <a:endParaRPr lang="en-PH"/>
          </a:p>
          <a:p>
            <a:endParaRPr lang="en-PH"/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2195513" y="260350"/>
            <a:ext cx="5076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PH" sz="2800" b="1">
                <a:solidFill>
                  <a:srgbClr val="FFFF00"/>
                </a:solidFill>
              </a:rPr>
              <a:t>WHAT DO WE PLAN TO DO?</a:t>
            </a:r>
          </a:p>
        </p:txBody>
      </p:sp>
      <p:pic>
        <p:nvPicPr>
          <p:cNvPr id="5" name="~PP368.WAV">
            <a:hlinkClick r:id="" action="ppaction://media"/>
          </p:cNvPr>
          <p:cNvPicPr>
            <a:picLocks noRot="1" noChangeAspect="1"/>
          </p:cNvPicPr>
          <p:nvPr>
            <a:wavAudioFile r:embed="rId1" name="~PP368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75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0" y="1082675"/>
            <a:ext cx="9144000" cy="511651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152352" rIns="0" bIns="38088" anchor="ctr">
            <a:spAutoFit/>
          </a:bodyPr>
          <a:lstStyle/>
          <a:p>
            <a:pPr indent="457200" algn="ctr" eaLnBrk="0" hangingPunct="0">
              <a:defRPr/>
            </a:pPr>
            <a:endParaRPr lang="en-GB" sz="2000" b="1" u="sng" dirty="0">
              <a:latin typeface="Times New Roman" pitchFamily="18" charset="0"/>
            </a:endParaRPr>
          </a:p>
          <a:p>
            <a:pPr indent="457200" eaLnBrk="0" hangingPunct="0">
              <a:buFont typeface="Wingdings" pitchFamily="2" charset="2"/>
              <a:buChar char="q"/>
              <a:defRPr/>
            </a:pPr>
            <a:r>
              <a:rPr lang="en-GB" sz="2000" b="1" dirty="0">
                <a:solidFill>
                  <a:srgbClr val="FFFF00"/>
                </a:solidFill>
                <a:latin typeface="+mn-lt"/>
              </a:rPr>
              <a:t>Economic Group</a:t>
            </a:r>
          </a:p>
          <a:p>
            <a:pPr indent="457200" eaLnBrk="0" hangingPunct="0">
              <a:defRPr/>
            </a:pPr>
            <a:endParaRPr lang="en-GB" sz="2000" b="1" dirty="0">
              <a:solidFill>
                <a:srgbClr val="FFFF00"/>
              </a:solidFill>
              <a:latin typeface="+mn-lt"/>
            </a:endParaRPr>
          </a:p>
          <a:p>
            <a:pPr indent="457200" eaLnBrk="0" hangingPunct="0">
              <a:buFont typeface="Wingdings" pitchFamily="2" charset="2"/>
              <a:buChar char="q"/>
              <a:defRPr/>
            </a:pPr>
            <a:r>
              <a:rPr lang="en-GB" sz="2000" b="1" dirty="0">
                <a:solidFill>
                  <a:srgbClr val="FFFF00"/>
                </a:solidFill>
                <a:latin typeface="+mn-lt"/>
              </a:rPr>
              <a:t> Socio-economic Group</a:t>
            </a:r>
            <a:endParaRPr lang="en-PH" sz="3200" b="1" dirty="0">
              <a:solidFill>
                <a:srgbClr val="FFFF00"/>
              </a:solidFill>
              <a:latin typeface="+mn-lt"/>
            </a:endParaRPr>
          </a:p>
          <a:p>
            <a:pPr indent="457200" algn="just" eaLnBrk="0" hangingPunct="0">
              <a:defRPr/>
            </a:pPr>
            <a:r>
              <a:rPr lang="en-GB" sz="2000" b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indent="457200" algn="just" eaLnBrk="0" hangingPunct="0">
              <a:defRPr/>
            </a:pPr>
            <a:r>
              <a:rPr lang="en-GB" sz="2000" b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Each group shall individually pursue the defined objectives assigned </a:t>
            </a:r>
          </a:p>
          <a:p>
            <a:pPr indent="457200" algn="just" eaLnBrk="0" hangingPunct="0">
              <a:defRPr/>
            </a:pPr>
            <a:r>
              <a:rPr lang="en-GB" sz="2000" b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for each  as described in the Terms of Reference (TOR). </a:t>
            </a:r>
          </a:p>
          <a:p>
            <a:pPr indent="457200" algn="just" eaLnBrk="0" hangingPunct="0">
              <a:defRPr/>
            </a:pPr>
            <a:endParaRPr lang="en-GB" sz="2000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  <a:p>
            <a:pPr indent="457200" algn="just" eaLnBrk="0" hangingPunct="0">
              <a:defRPr/>
            </a:pPr>
            <a:r>
              <a:rPr lang="en-GB" sz="2000" b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In this regard, the Economic Group shall pursue the following  </a:t>
            </a:r>
          </a:p>
          <a:p>
            <a:pPr indent="457200" algn="just" eaLnBrk="0" hangingPunct="0">
              <a:defRPr/>
            </a:pPr>
            <a:r>
              <a:rPr lang="en-GB" sz="2000" b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objectives:</a:t>
            </a:r>
          </a:p>
          <a:p>
            <a:pPr algn="ctr">
              <a:defRPr/>
            </a:pPr>
            <a:r>
              <a:rPr lang="en-PH" sz="2000" b="1" dirty="0">
                <a:solidFill>
                  <a:srgbClr val="FFFF00"/>
                </a:solidFill>
                <a:latin typeface="+mn-lt"/>
              </a:rPr>
              <a:t>Overall Objectives</a:t>
            </a:r>
          </a:p>
          <a:p>
            <a:pPr algn="ctr">
              <a:defRPr/>
            </a:pPr>
            <a:endParaRPr lang="en-PH" sz="2000" b="1" i="1" dirty="0">
              <a:solidFill>
                <a:srgbClr val="FFFF00"/>
              </a:solidFill>
              <a:latin typeface="+mn-lt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PH" sz="2000" b="1" dirty="0">
                <a:solidFill>
                  <a:srgbClr val="FFFF00"/>
                </a:solidFill>
                <a:latin typeface="+mn-lt"/>
              </a:rPr>
              <a:t> To investigate the economics of </a:t>
            </a:r>
            <a:r>
              <a:rPr lang="en-PH" sz="2000" b="1" dirty="0" err="1">
                <a:solidFill>
                  <a:srgbClr val="FFFF00"/>
                </a:solidFill>
                <a:latin typeface="+mn-lt"/>
              </a:rPr>
              <a:t>mariculture</a:t>
            </a:r>
            <a:r>
              <a:rPr lang="en-PH" sz="2000" b="1" dirty="0">
                <a:solidFill>
                  <a:srgbClr val="FFFF00"/>
                </a:solidFill>
                <a:latin typeface="+mn-lt"/>
              </a:rPr>
              <a:t> parks for:</a:t>
            </a:r>
          </a:p>
          <a:p>
            <a:pPr>
              <a:defRPr/>
            </a:pPr>
            <a:r>
              <a:rPr lang="en-PH" sz="2000" b="1" dirty="0">
                <a:solidFill>
                  <a:srgbClr val="FFFF00"/>
                </a:solidFill>
                <a:latin typeface="+mn-lt"/>
              </a:rPr>
              <a:t>                      ọ - the different types of locators</a:t>
            </a:r>
          </a:p>
          <a:p>
            <a:pPr>
              <a:defRPr/>
            </a:pPr>
            <a:r>
              <a:rPr lang="en-PH" sz="2000" b="1" dirty="0">
                <a:solidFill>
                  <a:srgbClr val="FFFF00"/>
                </a:solidFill>
                <a:latin typeface="+mn-lt"/>
              </a:rPr>
              <a:t>                      ọ - the local Government/BFAR MP development,  </a:t>
            </a:r>
          </a:p>
          <a:p>
            <a:pPr>
              <a:defRPr/>
            </a:pPr>
            <a:r>
              <a:rPr lang="en-PH" sz="2000" b="1" dirty="0">
                <a:solidFill>
                  <a:srgbClr val="FFFF00"/>
                </a:solidFill>
                <a:latin typeface="+mn-lt"/>
              </a:rPr>
              <a:t>                           technical and infrastructure support.  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b="1" u="sng">
              <a:solidFill>
                <a:srgbClr val="FFFF00"/>
              </a:solidFill>
            </a:endParaRPr>
          </a:p>
          <a:p>
            <a:pPr algn="ctr"/>
            <a:endParaRPr lang="en-GB" b="1" u="sng">
              <a:solidFill>
                <a:srgbClr val="FFFF00"/>
              </a:solidFill>
            </a:endParaRPr>
          </a:p>
          <a:p>
            <a:endParaRPr lang="en-GB" b="1" u="sng">
              <a:solidFill>
                <a:srgbClr val="FFFF00"/>
              </a:solidFill>
            </a:endParaRPr>
          </a:p>
          <a:p>
            <a:r>
              <a:rPr lang="en-GB" b="1" u="sng">
                <a:solidFill>
                  <a:srgbClr val="FFFF00"/>
                </a:solidFill>
              </a:rPr>
              <a:t>STRATEGY OF IMPLEMENTATION </a:t>
            </a:r>
            <a:r>
              <a:rPr lang="en-GB" b="1" i="1">
                <a:solidFill>
                  <a:srgbClr val="FFFF00"/>
                </a:solidFill>
              </a:rPr>
              <a:t>(TEAM APPROACH)</a:t>
            </a:r>
            <a:endParaRPr lang="en-GB" b="1" u="sng">
              <a:solidFill>
                <a:srgbClr val="FFFF00"/>
              </a:solidFill>
            </a:endParaRP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0" y="188913"/>
            <a:ext cx="3708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b="1" i="1" u="sng">
                <a:solidFill>
                  <a:srgbClr val="FFFF00"/>
                </a:solidFill>
              </a:rPr>
              <a:t>WHAT DO WE PLAN TO DO?</a:t>
            </a:r>
            <a:endParaRPr lang="en-PH" i="1" u="sng"/>
          </a:p>
        </p:txBody>
      </p:sp>
      <p:pic>
        <p:nvPicPr>
          <p:cNvPr id="5" name="~PP3651.WAV">
            <a:hlinkClick r:id="" action="ppaction://media"/>
          </p:cNvPr>
          <p:cNvPicPr>
            <a:picLocks noRot="1" noChangeAspect="1"/>
          </p:cNvPicPr>
          <p:nvPr>
            <a:wavAudioFile r:embed="rId1" name="~PP3651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2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539552" y="980728"/>
            <a:ext cx="7848872" cy="489364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endParaRPr lang="en-PH" sz="2400" b="1" dirty="0">
              <a:solidFill>
                <a:schemeClr val="accent3"/>
              </a:solidFill>
            </a:endParaRPr>
          </a:p>
          <a:p>
            <a:pPr marL="342900" indent="-342900" algn="ctr">
              <a:defRPr/>
            </a:pPr>
            <a:r>
              <a:rPr lang="en-PH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ECONOMIC ASSESSMENT OF THE FOLLOWING</a:t>
            </a:r>
            <a:r>
              <a:rPr lang="en-PH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en-PH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PH" sz="2400" b="1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PH" sz="2000" b="1" dirty="0"/>
              <a:t> Different </a:t>
            </a:r>
            <a:r>
              <a:rPr lang="en-PH" sz="2000" b="1" dirty="0" err="1"/>
              <a:t>aquacultural</a:t>
            </a:r>
            <a:r>
              <a:rPr lang="en-PH" sz="2000" b="1" dirty="0"/>
              <a:t> farming systems in the MPs;</a:t>
            </a:r>
          </a:p>
          <a:p>
            <a:pPr marL="342900" indent="-342900">
              <a:defRPr/>
            </a:pPr>
            <a:endParaRPr lang="en-PH" sz="2000" b="1" dirty="0"/>
          </a:p>
          <a:p>
            <a:pPr marL="342900" indent="-342900">
              <a:defRPr/>
            </a:pPr>
            <a:r>
              <a:rPr lang="en-PH" sz="2000" b="1" dirty="0"/>
              <a:t>2.   LGU and BFAR support for setting up and providing   </a:t>
            </a:r>
          </a:p>
          <a:p>
            <a:pPr marL="342900" indent="-342900">
              <a:defRPr/>
            </a:pPr>
            <a:r>
              <a:rPr lang="en-PH" sz="2000" b="1" dirty="0"/>
              <a:t>      support of the MP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PH" sz="2000" b="1" dirty="0"/>
          </a:p>
          <a:p>
            <a:pPr marL="342900" indent="-342900">
              <a:defRPr/>
            </a:pPr>
            <a:r>
              <a:rPr lang="en-PH" sz="2000" b="1" dirty="0"/>
              <a:t>3.   Differences in regional input cost comparisons, 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PH" sz="2000" b="1" dirty="0"/>
          </a:p>
          <a:p>
            <a:pPr marL="457200" indent="-457200">
              <a:buFontTx/>
              <a:buAutoNum type="arabicPeriod" startAt="4"/>
              <a:defRPr/>
            </a:pPr>
            <a:r>
              <a:rPr lang="en-PH" sz="2000" b="1" dirty="0"/>
              <a:t>Cost/benefit and breakeven analysis for support   </a:t>
            </a:r>
          </a:p>
          <a:p>
            <a:pPr marL="457200" indent="-457200">
              <a:defRPr/>
            </a:pPr>
            <a:r>
              <a:rPr lang="en-PH" sz="2000" b="1" dirty="0"/>
              <a:t>       infrastructure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PH" sz="2000" b="1" dirty="0"/>
          </a:p>
          <a:p>
            <a:pPr marL="342900" indent="-342900">
              <a:defRPr/>
            </a:pPr>
            <a:r>
              <a:rPr lang="en-PH" sz="2000" b="1" dirty="0"/>
              <a:t>5.    Local and regional market analysis comparisons.</a:t>
            </a:r>
          </a:p>
          <a:p>
            <a:pPr>
              <a:defRPr/>
            </a:pPr>
            <a:endParaRPr lang="en-PH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-27384"/>
            <a:ext cx="9144000" cy="923330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en-PH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endParaRPr lang="en-PH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PH" sz="16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KEY COMPONENTS OF THIS INVESTIGATION 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0" y="188913"/>
            <a:ext cx="3654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b="1" i="1" u="sng">
                <a:solidFill>
                  <a:srgbClr val="FFFF00"/>
                </a:solidFill>
              </a:rPr>
              <a:t>WHAT DO WE PLAN TO DO?</a:t>
            </a:r>
            <a:endParaRPr lang="en-PH" i="1" u="sng"/>
          </a:p>
          <a:p>
            <a:endParaRPr lang="en-PH"/>
          </a:p>
        </p:txBody>
      </p:sp>
      <p:pic>
        <p:nvPicPr>
          <p:cNvPr id="5" name="~PP3111.WAV">
            <a:hlinkClick r:id="" action="ppaction://media"/>
          </p:cNvPr>
          <p:cNvPicPr>
            <a:picLocks noRot="1" noChangeAspect="1"/>
          </p:cNvPicPr>
          <p:nvPr>
            <a:wavAudioFile r:embed="rId1" name="~PP3111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3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-66973"/>
            <a:ext cx="9144000" cy="68941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PH" dirty="0" smtClean="0"/>
          </a:p>
          <a:p>
            <a:pPr algn="ctr"/>
            <a:r>
              <a:rPr lang="en-PH" b="1" dirty="0" smtClean="0"/>
              <a:t>ECONOMIC IMPLICATIONS OF MPs</a:t>
            </a:r>
          </a:p>
          <a:p>
            <a:pPr algn="ctr"/>
            <a:endParaRPr lang="en-PH" dirty="0" smtClean="0"/>
          </a:p>
          <a:p>
            <a:pPr algn="ctr"/>
            <a:endParaRPr lang="en-PH" sz="2000" dirty="0" smtClean="0"/>
          </a:p>
          <a:p>
            <a:pPr marL="342900" indent="-342900"/>
            <a:r>
              <a:rPr lang="en-PH" sz="2000" b="1" dirty="0" smtClean="0"/>
              <a:t>For the different types of locators</a:t>
            </a:r>
          </a:p>
          <a:p>
            <a:pPr marL="342900" indent="-342900"/>
            <a:endParaRPr lang="en-PH" sz="2000" b="1" dirty="0" smtClean="0"/>
          </a:p>
          <a:p>
            <a:pPr marL="342900" indent="-342900"/>
            <a:r>
              <a:rPr lang="en-PH" sz="2000" b="1" dirty="0" smtClean="0"/>
              <a:t>      A. Marginalized group</a:t>
            </a:r>
          </a:p>
          <a:p>
            <a:pPr lvl="1" eaLnBrk="0" hangingPunct="0">
              <a:tabLst>
                <a:tab pos="914400" algn="l"/>
              </a:tabLst>
            </a:pPr>
            <a:r>
              <a:rPr lang="en-PH" sz="2000" b="1" dirty="0" smtClean="0"/>
              <a:t>  1. </a:t>
            </a:r>
            <a:r>
              <a:rPr lang="en-US" sz="2000" b="1" dirty="0" smtClean="0">
                <a:cs typeface="Times New Roman" pitchFamily="18" charset="0"/>
              </a:rPr>
              <a:t>Cooperatives</a:t>
            </a:r>
            <a:endParaRPr lang="en-PH" sz="2000" b="1" dirty="0" smtClean="0"/>
          </a:p>
          <a:p>
            <a:pPr lvl="2" eaLnBrk="0" hangingPunct="0">
              <a:buFont typeface="Wingdings 2" pitchFamily="18" charset="2"/>
              <a:buChar char=""/>
              <a:tabLst>
                <a:tab pos="914400" algn="l"/>
              </a:tabLst>
            </a:pPr>
            <a:r>
              <a:rPr lang="en-US" sz="2000" b="1" dirty="0" smtClean="0">
                <a:cs typeface="Times New Roman" pitchFamily="18" charset="0"/>
              </a:rPr>
              <a:t>Agricultural Cooperatives (Bien coop)- self-finance - 1 unit</a:t>
            </a:r>
            <a:endParaRPr lang="en-PH" sz="2000" b="1" dirty="0" smtClean="0"/>
          </a:p>
          <a:p>
            <a:pPr lvl="2" eaLnBrk="0" hangingPunct="0">
              <a:buFont typeface="Wingdings 2" pitchFamily="18" charset="2"/>
              <a:buChar char=""/>
              <a:tabLst>
                <a:tab pos="914400" algn="l"/>
              </a:tabLst>
            </a:pPr>
            <a:r>
              <a:rPr lang="en-US" sz="2000" b="1" dirty="0" smtClean="0">
                <a:cs typeface="Times New Roman" pitchFamily="18" charset="0"/>
              </a:rPr>
              <a:t>Agrarian Reform Beneficiaries (DARBCO)- self-finance 1 unit</a:t>
            </a:r>
            <a:endParaRPr lang="en-PH" sz="2000" b="1" dirty="0" smtClean="0"/>
          </a:p>
          <a:p>
            <a:pPr lvl="1" eaLnBrk="0" hangingPunct="0">
              <a:tabLst>
                <a:tab pos="914400" algn="l"/>
              </a:tabLst>
            </a:pPr>
            <a:r>
              <a:rPr lang="en-US" sz="2000" b="1" dirty="0" smtClean="0">
                <a:cs typeface="Times New Roman" pitchFamily="18" charset="0"/>
              </a:rPr>
              <a:t>   2. Women organization(KABIAC)- DIDP funded project  1 unit</a:t>
            </a:r>
            <a:endParaRPr lang="en-PH" sz="2000" b="1" dirty="0" smtClean="0"/>
          </a:p>
          <a:p>
            <a:pPr lvl="1" eaLnBrk="0" hangingPunct="0">
              <a:tabLst>
                <a:tab pos="914400" algn="l"/>
              </a:tabLst>
            </a:pPr>
            <a:r>
              <a:rPr lang="en-US" sz="2000" b="1" dirty="0" smtClean="0">
                <a:cs typeface="Times New Roman" pitchFamily="18" charset="0"/>
              </a:rPr>
              <a:t>   3. Out-of-school Youth (Caretaker’s Assn)- BFAR funded  unit</a:t>
            </a:r>
            <a:endParaRPr lang="en-PH" sz="2000" b="1" dirty="0" smtClean="0"/>
          </a:p>
          <a:p>
            <a:pPr lvl="1" eaLnBrk="0" hangingPunct="0">
              <a:tabLst>
                <a:tab pos="914400" algn="l"/>
              </a:tabLst>
            </a:pPr>
            <a:r>
              <a:rPr lang="en-US" sz="2000" b="1" dirty="0" smtClean="0">
                <a:cs typeface="Times New Roman" pitchFamily="18" charset="0"/>
              </a:rPr>
              <a:t>   4. FARMC/</a:t>
            </a:r>
            <a:r>
              <a:rPr lang="en-US" sz="2000" b="1" dirty="0" err="1" smtClean="0">
                <a:cs typeface="Times New Roman" pitchFamily="18" charset="0"/>
              </a:rPr>
              <a:t>Bantay</a:t>
            </a:r>
            <a:r>
              <a:rPr lang="en-US" sz="2000" b="1" dirty="0" smtClean="0">
                <a:cs typeface="Times New Roman" pitchFamily="18" charset="0"/>
              </a:rPr>
              <a:t> </a:t>
            </a:r>
            <a:r>
              <a:rPr lang="en-US" sz="2000" b="1" dirty="0" err="1" smtClean="0">
                <a:cs typeface="Times New Roman" pitchFamily="18" charset="0"/>
              </a:rPr>
              <a:t>Dagat</a:t>
            </a:r>
            <a:r>
              <a:rPr lang="en-US" sz="2000" b="1" dirty="0" smtClean="0">
                <a:cs typeface="Times New Roman" pitchFamily="18" charset="0"/>
              </a:rPr>
              <a:t> -----------------(BFAR funded)  unit</a:t>
            </a:r>
            <a:endParaRPr lang="en-PH" sz="2000" b="1" dirty="0" smtClean="0"/>
          </a:p>
          <a:p>
            <a:pPr lvl="1" eaLnBrk="0" hangingPunct="0">
              <a:tabLst>
                <a:tab pos="914400" algn="l"/>
              </a:tabLst>
            </a:pPr>
            <a:r>
              <a:rPr lang="en-US" sz="2000" b="1" dirty="0" smtClean="0">
                <a:cs typeface="Times New Roman" pitchFamily="18" charset="0"/>
              </a:rPr>
              <a:t>   5. </a:t>
            </a:r>
            <a:r>
              <a:rPr lang="en-US" sz="2000" b="1" dirty="0" err="1" smtClean="0">
                <a:cs typeface="Times New Roman" pitchFamily="18" charset="0"/>
              </a:rPr>
              <a:t>Fisherfolk</a:t>
            </a:r>
            <a:r>
              <a:rPr lang="en-US" sz="2000" b="1" dirty="0" smtClean="0">
                <a:cs typeface="Times New Roman" pitchFamily="18" charset="0"/>
              </a:rPr>
              <a:t> Families and Organization/associations-  10 units </a:t>
            </a:r>
          </a:p>
          <a:p>
            <a:pPr lvl="1" eaLnBrk="0" hangingPunct="0">
              <a:tabLst>
                <a:tab pos="914400" algn="l"/>
              </a:tabLst>
            </a:pPr>
            <a:r>
              <a:rPr lang="en-US" sz="2000" b="1" dirty="0" smtClean="0">
                <a:cs typeface="Times New Roman" pitchFamily="18" charset="0"/>
              </a:rPr>
              <a:t>       (BFAR/LGU financed)</a:t>
            </a:r>
            <a:endParaRPr lang="en-PH" sz="2000" b="1" dirty="0" smtClean="0"/>
          </a:p>
          <a:p>
            <a:pPr lvl="1" eaLnBrk="0" hangingPunct="0">
              <a:tabLst>
                <a:tab pos="914400" algn="l"/>
              </a:tabLst>
            </a:pPr>
            <a:r>
              <a:rPr lang="en-US" sz="2000" b="1" dirty="0" smtClean="0">
                <a:cs typeface="Times New Roman" pitchFamily="18" charset="0"/>
              </a:rPr>
              <a:t>   5. </a:t>
            </a:r>
            <a:r>
              <a:rPr lang="en-US" sz="2000" b="1" dirty="0" err="1" smtClean="0">
                <a:cs typeface="Times New Roman" pitchFamily="18" charset="0"/>
              </a:rPr>
              <a:t>Panabo</a:t>
            </a:r>
            <a:r>
              <a:rPr lang="en-US" sz="2000" b="1" dirty="0" smtClean="0">
                <a:cs typeface="Times New Roman" pitchFamily="18" charset="0"/>
              </a:rPr>
              <a:t> Coastal Schools-Coastal Resource Management 2 units </a:t>
            </a:r>
          </a:p>
          <a:p>
            <a:pPr lvl="1" eaLnBrk="0" hangingPunct="0">
              <a:tabLst>
                <a:tab pos="914400" algn="l"/>
              </a:tabLst>
            </a:pPr>
            <a:r>
              <a:rPr lang="en-US" sz="2000" b="1" dirty="0" smtClean="0">
                <a:cs typeface="Times New Roman" pitchFamily="18" charset="0"/>
              </a:rPr>
              <a:t>      (CRM)- </a:t>
            </a:r>
            <a:r>
              <a:rPr lang="en-US" sz="2000" b="1" dirty="0" err="1" smtClean="0">
                <a:cs typeface="Times New Roman" pitchFamily="18" charset="0"/>
              </a:rPr>
              <a:t>DepEd</a:t>
            </a:r>
            <a:r>
              <a:rPr lang="en-US" sz="2000" b="1" dirty="0" smtClean="0">
                <a:cs typeface="Times New Roman" pitchFamily="18" charset="0"/>
              </a:rPr>
              <a:t>/BFAR/LGU funded)</a:t>
            </a:r>
          </a:p>
          <a:p>
            <a:pPr lvl="1" eaLnBrk="0" hangingPunct="0">
              <a:tabLst>
                <a:tab pos="914400" algn="l"/>
              </a:tabLst>
            </a:pPr>
            <a:endParaRPr lang="en-US" b="1" dirty="0" smtClean="0">
              <a:cs typeface="Times New Roman" pitchFamily="18" charset="0"/>
            </a:endParaRPr>
          </a:p>
          <a:p>
            <a:pPr lvl="1" eaLnBrk="0" hangingPunct="0">
              <a:tabLst>
                <a:tab pos="914400" algn="l"/>
              </a:tabLst>
            </a:pPr>
            <a:endParaRPr lang="en-US" b="1" dirty="0" smtClean="0">
              <a:cs typeface="Times New Roman" pitchFamily="18" charset="0"/>
            </a:endParaRPr>
          </a:p>
          <a:p>
            <a:pPr lvl="1" eaLnBrk="0" hangingPunct="0">
              <a:buFont typeface="Wingdings" pitchFamily="2" charset="2"/>
              <a:buChar char="Ø"/>
              <a:tabLst>
                <a:tab pos="914400" algn="l"/>
              </a:tabLst>
            </a:pP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 Most </a:t>
            </a:r>
            <a:r>
              <a:rPr lang="en-US" b="1" dirty="0" err="1" smtClean="0">
                <a:solidFill>
                  <a:srgbClr val="C00000"/>
                </a:solidFill>
                <a:cs typeface="Times New Roman" pitchFamily="18" charset="0"/>
              </a:rPr>
              <a:t>ot</a:t>
            </a: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 of the activities of the </a:t>
            </a:r>
            <a:r>
              <a:rPr lang="en-US" b="1" dirty="0" err="1" smtClean="0">
                <a:solidFill>
                  <a:srgbClr val="C00000"/>
                </a:solidFill>
                <a:cs typeface="Times New Roman" pitchFamily="18" charset="0"/>
              </a:rPr>
              <a:t>Margnalized</a:t>
            </a: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 Group will be production of fish for sustenance and for sale to earn money 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342900" indent="-342900"/>
            <a:endParaRPr lang="en-PH" b="1" dirty="0" smtClean="0"/>
          </a:p>
          <a:p>
            <a:endParaRPr lang="en-PH" b="1" dirty="0"/>
          </a:p>
        </p:txBody>
      </p:sp>
      <p:pic>
        <p:nvPicPr>
          <p:cNvPr id="4" name="~PP563.WAV">
            <a:hlinkClick r:id="" action="ppaction://media"/>
          </p:cNvPr>
          <p:cNvPicPr>
            <a:picLocks noRot="1" noChangeAspect="1"/>
          </p:cNvPicPr>
          <p:nvPr>
            <a:wavAudioFile r:embed="rId1" name="~PP563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6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66800"/>
            <a:ext cx="9144000" cy="630942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</a:rPr>
              <a:t>B. PRIVATE INVESTORS</a:t>
            </a:r>
            <a:r>
              <a:rPr lang="en-US" sz="2400" b="1" dirty="0" smtClean="0">
                <a:solidFill>
                  <a:schemeClr val="bg1"/>
                </a:solidFill>
              </a:rPr>
              <a:t>*</a:t>
            </a:r>
          </a:p>
          <a:p>
            <a:pPr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defRPr/>
            </a:pPr>
            <a:endParaRPr lang="en-PH" sz="2800" b="1" i="1" u="sng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sz="2400" b="1" dirty="0">
                <a:solidFill>
                  <a:schemeClr val="bg1"/>
                </a:solidFill>
              </a:rPr>
              <a:t>1. Small/Medium-scale businessmen (</a:t>
            </a:r>
            <a:r>
              <a:rPr lang="en-US" b="1" dirty="0">
                <a:solidFill>
                  <a:schemeClr val="bg1"/>
                </a:solidFill>
              </a:rPr>
              <a:t>self finance</a:t>
            </a:r>
            <a:r>
              <a:rPr lang="en-US" sz="2400" b="1" dirty="0">
                <a:solidFill>
                  <a:schemeClr val="bg1"/>
                </a:solidFill>
              </a:rPr>
              <a:t>)- - 90 </a:t>
            </a:r>
            <a:r>
              <a:rPr lang="en-US" b="1" dirty="0">
                <a:solidFill>
                  <a:schemeClr val="bg1"/>
                </a:solidFill>
              </a:rPr>
              <a:t>units</a:t>
            </a:r>
            <a:endParaRPr lang="en-PH" sz="2400" b="1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sz="2400" b="1" dirty="0">
                <a:solidFill>
                  <a:schemeClr val="bg1"/>
                </a:solidFill>
              </a:rPr>
              <a:t> 2. Civic Organization –  (group finance)- - - - - - - - - 8 </a:t>
            </a:r>
            <a:r>
              <a:rPr lang="en-US" b="1" dirty="0">
                <a:solidFill>
                  <a:schemeClr val="bg1"/>
                </a:solidFill>
              </a:rPr>
              <a:t>units</a:t>
            </a:r>
            <a:endParaRPr lang="en-PH" sz="2400" b="1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sz="2400" b="1" dirty="0">
                <a:solidFill>
                  <a:schemeClr val="bg1"/>
                </a:solidFill>
              </a:rPr>
              <a:t> 3. Medical practitioners – (self-finance) - - - - - - - - 30 </a:t>
            </a:r>
            <a:r>
              <a:rPr lang="en-US" b="1" dirty="0">
                <a:solidFill>
                  <a:schemeClr val="bg1"/>
                </a:solidFill>
              </a:rPr>
              <a:t>units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en-PH" sz="2400" b="1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sz="2400" b="1" dirty="0">
                <a:solidFill>
                  <a:schemeClr val="bg1"/>
                </a:solidFill>
              </a:rPr>
              <a:t> 4. ACES Polytechnic College – (self-finance) - - - -  8 </a:t>
            </a:r>
            <a:r>
              <a:rPr lang="en-US" b="1" dirty="0" smtClean="0">
                <a:solidFill>
                  <a:schemeClr val="bg1"/>
                </a:solidFill>
              </a:rPr>
              <a:t>units</a:t>
            </a:r>
          </a:p>
          <a:p>
            <a:pPr lvl="1">
              <a:defRPr/>
            </a:pPr>
            <a:endParaRPr lang="en-US" sz="1600" dirty="0"/>
          </a:p>
          <a:p>
            <a:pPr lvl="1">
              <a:defRPr/>
            </a:pPr>
            <a:endParaRPr lang="en-US" sz="1600" dirty="0" smtClean="0"/>
          </a:p>
          <a:p>
            <a:pPr lvl="1">
              <a:defRPr/>
            </a:pPr>
            <a:endParaRPr lang="en-US" sz="1600" dirty="0"/>
          </a:p>
          <a:p>
            <a:pPr lvl="1">
              <a:defRPr/>
            </a:pPr>
            <a:endParaRPr lang="en-US" sz="1600" dirty="0" smtClean="0"/>
          </a:p>
          <a:p>
            <a:pPr lvl="1">
              <a:defRPr/>
            </a:pPr>
            <a:endParaRPr lang="en-US" sz="1600" dirty="0"/>
          </a:p>
          <a:p>
            <a:pPr lvl="1">
              <a:defRPr/>
            </a:pPr>
            <a:endParaRPr lang="en-US" sz="1600" dirty="0" smtClean="0"/>
          </a:p>
          <a:p>
            <a:pPr lvl="1">
              <a:defRPr/>
            </a:pPr>
            <a:endParaRPr lang="en-US" sz="1600" dirty="0"/>
          </a:p>
          <a:p>
            <a:pPr lvl="1">
              <a:defRPr/>
            </a:pPr>
            <a:endParaRPr lang="en-US" sz="1600" dirty="0" smtClean="0"/>
          </a:p>
          <a:p>
            <a:pPr lvl="1">
              <a:defRPr/>
            </a:pPr>
            <a:endParaRPr lang="en-US" sz="1600" dirty="0"/>
          </a:p>
          <a:p>
            <a:pPr lvl="1">
              <a:defRPr/>
            </a:pPr>
            <a:endParaRPr lang="en-US" sz="1600" dirty="0" smtClean="0"/>
          </a:p>
          <a:p>
            <a:pPr lvl="1">
              <a:defRPr/>
            </a:pPr>
            <a:endParaRPr lang="en-US" sz="1600" dirty="0"/>
          </a:p>
          <a:p>
            <a:pPr lvl="1">
              <a:defRPr/>
            </a:pPr>
            <a:r>
              <a:rPr lang="en-US" sz="1600" dirty="0"/>
              <a:t>_____________________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000" i="1" dirty="0"/>
              <a:t> Local and foreign investors</a:t>
            </a:r>
          </a:p>
        </p:txBody>
      </p:sp>
      <p:pic>
        <p:nvPicPr>
          <p:cNvPr id="3" name="~PP1699.WAV">
            <a:hlinkClick r:id="" action="ppaction://media"/>
          </p:cNvPr>
          <p:cNvPicPr>
            <a:picLocks noRot="1" noChangeAspect="1"/>
          </p:cNvPicPr>
          <p:nvPr>
            <a:wavAudioFile r:embed="rId1" name="~PP1699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61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613"/>
          </a:xfrm>
          <a:solidFill>
            <a:srgbClr val="CCFF33"/>
          </a:solidFill>
        </p:spPr>
        <p:txBody>
          <a:bodyPr/>
          <a:lstStyle/>
          <a:p>
            <a:pPr algn="ctr" eaLnBrk="1" hangingPunct="1"/>
            <a:r>
              <a:rPr lang="en-US" sz="2800" smtClean="0"/>
              <a:t>Project Implementation (2006-2010)</a:t>
            </a:r>
            <a:endParaRPr lang="en-PH" sz="2800" smtClean="0"/>
          </a:p>
        </p:txBody>
      </p:sp>
      <p:sp>
        <p:nvSpPr>
          <p:cNvPr id="23555" name="Subtitle 2"/>
          <p:cNvSpPr>
            <a:spLocks noGrp="1"/>
          </p:cNvSpPr>
          <p:nvPr>
            <p:ph type="subTitle" idx="1"/>
          </p:nvPr>
        </p:nvSpPr>
        <p:spPr>
          <a:xfrm>
            <a:off x="395288" y="908050"/>
            <a:ext cx="8424862" cy="576103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PH" dirty="0" smtClean="0"/>
              <a:t> </a:t>
            </a:r>
            <a:endParaRPr lang="en-PH" sz="1800" i="1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Requirements and Procedures for investors to operate marine fish cages</a:t>
            </a:r>
            <a:endParaRPr lang="en-PH" sz="2000" b="1" i="1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PH" sz="2000" b="1" i="1" dirty="0" smtClean="0">
              <a:solidFill>
                <a:schemeClr val="tx1"/>
              </a:solidFill>
            </a:endParaRPr>
          </a:p>
          <a:p>
            <a:pPr lvl="2"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PH" sz="2000" b="1" i="1" dirty="0" smtClean="0">
                <a:solidFill>
                  <a:schemeClr val="tx1"/>
                </a:solidFill>
              </a:rPr>
              <a:t>   </a:t>
            </a:r>
            <a:r>
              <a:rPr lang="en-US" sz="2000" b="1" dirty="0" smtClean="0">
                <a:solidFill>
                  <a:schemeClr val="tx1"/>
                </a:solidFill>
              </a:rPr>
              <a:t>Letter of Intent</a:t>
            </a:r>
            <a:endParaRPr lang="en-PH" sz="2000" b="1" i="1" dirty="0" smtClean="0">
              <a:solidFill>
                <a:schemeClr val="tx1"/>
              </a:solidFill>
            </a:endParaRPr>
          </a:p>
          <a:p>
            <a:pPr lvl="2"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PH" sz="2000" b="1" i="1" dirty="0" smtClean="0">
                <a:solidFill>
                  <a:schemeClr val="tx1"/>
                </a:solidFill>
              </a:rPr>
              <a:t>   </a:t>
            </a:r>
            <a:r>
              <a:rPr lang="en-US" sz="2000" b="1" dirty="0" smtClean="0">
                <a:solidFill>
                  <a:schemeClr val="tx1"/>
                </a:solidFill>
              </a:rPr>
              <a:t>Application to operate marine fish cage (form at BFAR and LGU)</a:t>
            </a:r>
            <a:endParaRPr lang="en-PH" sz="2000" b="1" i="1" dirty="0" smtClean="0">
              <a:solidFill>
                <a:schemeClr val="tx1"/>
              </a:solidFill>
            </a:endParaRPr>
          </a:p>
          <a:p>
            <a:pPr lvl="2"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PH" sz="2000" b="1" i="1" dirty="0" smtClean="0">
                <a:solidFill>
                  <a:schemeClr val="tx1"/>
                </a:solidFill>
              </a:rPr>
              <a:t>   </a:t>
            </a:r>
            <a:r>
              <a:rPr lang="en-US" sz="2000" b="1" dirty="0" smtClean="0">
                <a:solidFill>
                  <a:schemeClr val="tx1"/>
                </a:solidFill>
              </a:rPr>
              <a:t>Evaluation of applications (TWG-BFAR/LGU)</a:t>
            </a:r>
            <a:endParaRPr lang="en-PH" sz="2000" b="1" i="1" dirty="0" smtClean="0">
              <a:solidFill>
                <a:schemeClr val="tx1"/>
              </a:solidFill>
            </a:endParaRPr>
          </a:p>
          <a:p>
            <a:pPr lvl="2"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PH" sz="2000" b="1" i="1" dirty="0" smtClean="0">
                <a:solidFill>
                  <a:schemeClr val="tx1"/>
                </a:solidFill>
              </a:rPr>
              <a:t>   </a:t>
            </a:r>
            <a:r>
              <a:rPr lang="en-US" sz="2000" b="1" dirty="0" smtClean="0">
                <a:solidFill>
                  <a:schemeClr val="tx1"/>
                </a:solidFill>
              </a:rPr>
              <a:t>Approval of applications (Mayor and BFAR Regional Director)1-3  </a:t>
            </a:r>
          </a:p>
          <a:p>
            <a:pPr lvl="2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      days;</a:t>
            </a:r>
            <a:endParaRPr lang="en-PH" sz="2000" b="1" i="1" dirty="0" smtClean="0">
              <a:solidFill>
                <a:schemeClr val="tx1"/>
              </a:solidFill>
            </a:endParaRPr>
          </a:p>
          <a:p>
            <a:pPr lvl="2"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PH" sz="2000" b="1" i="1" dirty="0" smtClean="0">
                <a:solidFill>
                  <a:schemeClr val="tx1"/>
                </a:solidFill>
              </a:rPr>
              <a:t>   </a:t>
            </a:r>
            <a:r>
              <a:rPr lang="en-US" sz="2000" b="1" dirty="0" smtClean="0">
                <a:solidFill>
                  <a:schemeClr val="tx1"/>
                </a:solidFill>
              </a:rPr>
              <a:t>Payment of Permit at LGU </a:t>
            </a:r>
            <a:r>
              <a:rPr lang="en-US" sz="2000" b="1" dirty="0" err="1" smtClean="0">
                <a:solidFill>
                  <a:schemeClr val="tx1"/>
                </a:solidFill>
              </a:rPr>
              <a:t>Panabo</a:t>
            </a:r>
            <a:r>
              <a:rPr lang="en-US" sz="2000" b="1" dirty="0" smtClean="0">
                <a:solidFill>
                  <a:schemeClr val="tx1"/>
                </a:solidFill>
              </a:rPr>
              <a:t>;</a:t>
            </a:r>
            <a:endParaRPr lang="en-PH" sz="2000" b="1" i="1" dirty="0" smtClean="0">
              <a:solidFill>
                <a:schemeClr val="tx1"/>
              </a:solidFill>
            </a:endParaRPr>
          </a:p>
          <a:p>
            <a:pPr lvl="2"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PH" sz="2000" b="1" i="1" dirty="0" smtClean="0">
                <a:solidFill>
                  <a:schemeClr val="tx1"/>
                </a:solidFill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</a:rPr>
              <a:t>Lease Agreement (LGU/BFAR/Investor)</a:t>
            </a:r>
            <a:endParaRPr lang="en-PH" sz="2000" b="1" i="1" dirty="0" smtClean="0">
              <a:solidFill>
                <a:schemeClr val="tx1"/>
              </a:solidFill>
            </a:endParaRPr>
          </a:p>
          <a:p>
            <a:pPr lvl="2"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PH" sz="2000" b="1" i="1" dirty="0" smtClean="0">
                <a:solidFill>
                  <a:schemeClr val="tx1"/>
                </a:solidFill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</a:rPr>
              <a:t>Investors meeting (project construction, feed and fingerlings supply </a:t>
            </a:r>
          </a:p>
          <a:p>
            <a:pPr lvl="2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     arrangement, caretaker, etc);</a:t>
            </a:r>
            <a:endParaRPr lang="en-PH" sz="2000" b="1" i="1" dirty="0" smtClean="0">
              <a:solidFill>
                <a:schemeClr val="tx1"/>
              </a:solidFill>
            </a:endParaRPr>
          </a:p>
          <a:p>
            <a:pPr lvl="2"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PH" sz="2000" b="1" i="1" dirty="0" smtClean="0">
                <a:solidFill>
                  <a:schemeClr val="tx1"/>
                </a:solidFill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</a:rPr>
              <a:t>Construction (schedule, materials, labor, etc) – 3 days</a:t>
            </a:r>
            <a:endParaRPr lang="en-PH" sz="2000" b="1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solidFill>
                  <a:schemeClr val="tx1"/>
                </a:solidFill>
              </a:rPr>
              <a:t> </a:t>
            </a:r>
            <a:endParaRPr lang="en-PH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PH" dirty="0" smtClean="0"/>
          </a:p>
        </p:txBody>
      </p:sp>
      <p:pic>
        <p:nvPicPr>
          <p:cNvPr id="4" name="~PP512.WAV">
            <a:hlinkClick r:id="" action="ppaction://media"/>
          </p:cNvPr>
          <p:cNvPicPr>
            <a:picLocks noRot="1" noChangeAspect="1"/>
          </p:cNvPicPr>
          <p:nvPr>
            <a:wavAudioFile r:embed="rId1" name="~PP512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56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67875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PH" sz="2000" dirty="0" smtClean="0"/>
              <a:t>LOCAL GOVERNMENT UNITS</a:t>
            </a:r>
          </a:p>
          <a:p>
            <a:pPr algn="ctr"/>
            <a:endParaRPr lang="en-PH" sz="2000" dirty="0" smtClean="0"/>
          </a:p>
          <a:p>
            <a:pPr marL="342900" indent="-342900">
              <a:buAutoNum type="arabicPeriod"/>
            </a:pPr>
            <a:r>
              <a:rPr lang="en-PH" sz="2000" dirty="0" smtClean="0"/>
              <a:t>Investment on infrastructure (e.g. roads, markets, etc,</a:t>
            </a:r>
          </a:p>
          <a:p>
            <a:pPr marL="342900" indent="-342900">
              <a:buAutoNum type="arabicPeriod"/>
            </a:pPr>
            <a:r>
              <a:rPr lang="en-PH" sz="2000" dirty="0" smtClean="0"/>
              <a:t>Investment on services</a:t>
            </a:r>
          </a:p>
          <a:p>
            <a:pPr marL="342900" indent="-342900">
              <a:buAutoNum type="arabicPeriod"/>
            </a:pPr>
            <a:r>
              <a:rPr lang="en-PH" sz="2000" dirty="0" smtClean="0"/>
              <a:t>Power supply, etc.</a:t>
            </a:r>
          </a:p>
          <a:p>
            <a:pPr marL="342900" indent="-342900">
              <a:buAutoNum type="arabicPeriod"/>
            </a:pPr>
            <a:endParaRPr lang="en-PH" sz="2000" dirty="0" smtClean="0"/>
          </a:p>
          <a:p>
            <a:pPr marL="342900" indent="-342900" algn="ctr"/>
            <a:r>
              <a:rPr lang="en-PH" sz="2000" dirty="0" smtClean="0"/>
              <a:t>GOVERNMENT AGENCIES</a:t>
            </a:r>
          </a:p>
          <a:p>
            <a:pPr marL="342900" indent="-342900" algn="ctr"/>
            <a:r>
              <a:rPr lang="en-PH" sz="2000" dirty="0" smtClean="0"/>
              <a:t>(BFAR, DAR, DENR, etc.)</a:t>
            </a:r>
          </a:p>
          <a:p>
            <a:pPr marL="342900" indent="-342900" algn="ctr"/>
            <a:endParaRPr lang="en-PH" sz="2000" dirty="0" smtClean="0"/>
          </a:p>
          <a:p>
            <a:pPr marL="342900" indent="-342900">
              <a:buAutoNum type="arabicPeriod"/>
            </a:pPr>
            <a:r>
              <a:rPr lang="en-PH" sz="2000" dirty="0" smtClean="0"/>
              <a:t>Technical services</a:t>
            </a:r>
          </a:p>
          <a:p>
            <a:pPr marL="342900" indent="-342900">
              <a:buAutoNum type="arabicPeriod"/>
            </a:pPr>
            <a:r>
              <a:rPr lang="en-PH" sz="2000" dirty="0" smtClean="0"/>
              <a:t>Legal services</a:t>
            </a:r>
          </a:p>
          <a:p>
            <a:pPr marL="342900" indent="-342900">
              <a:buAutoNum type="arabicPeriod"/>
            </a:pPr>
            <a:r>
              <a:rPr lang="en-PH" sz="2000" dirty="0" smtClean="0"/>
              <a:t>Manpower development</a:t>
            </a:r>
          </a:p>
          <a:p>
            <a:pPr marL="342900" indent="-342900">
              <a:buAutoNum type="arabicPeriod"/>
            </a:pPr>
            <a:endParaRPr lang="en-PH" sz="2000" dirty="0" smtClean="0"/>
          </a:p>
          <a:p>
            <a:pPr marL="342900" indent="-342900" algn="ctr"/>
            <a:r>
              <a:rPr lang="en-PH" sz="2000" dirty="0" smtClean="0"/>
              <a:t>PRIVATE SECTOR</a:t>
            </a:r>
          </a:p>
          <a:p>
            <a:pPr marL="342900" indent="-342900" algn="ctr"/>
            <a:endParaRPr lang="en-PH" sz="2000" dirty="0" smtClean="0"/>
          </a:p>
          <a:p>
            <a:pPr marL="342900" indent="-342900">
              <a:buAutoNum type="arabicPeriod"/>
            </a:pPr>
            <a:r>
              <a:rPr lang="en-PH" sz="2000" dirty="0" smtClean="0"/>
              <a:t>Feed companies</a:t>
            </a:r>
          </a:p>
          <a:p>
            <a:pPr marL="342900" indent="-342900">
              <a:buAutoNum type="arabicPeriod"/>
            </a:pPr>
            <a:r>
              <a:rPr lang="en-PH" sz="2000" dirty="0" smtClean="0"/>
              <a:t>Fish seed production</a:t>
            </a:r>
          </a:p>
          <a:p>
            <a:pPr marL="342900" indent="-342900">
              <a:buAutoNum type="arabicPeriod"/>
            </a:pPr>
            <a:r>
              <a:rPr lang="en-PH" sz="2000" dirty="0" smtClean="0"/>
              <a:t>Laboratory services (fish disease lab, analytical lab, etc.)</a:t>
            </a:r>
          </a:p>
          <a:p>
            <a:pPr marL="342900" indent="-342900">
              <a:buAutoNum type="arabicPeriod"/>
            </a:pPr>
            <a:endParaRPr lang="en-PH" sz="1600" dirty="0"/>
          </a:p>
          <a:p>
            <a:pPr marL="342900" indent="-342900">
              <a:buAutoNum type="arabicPeriod"/>
            </a:pPr>
            <a:endParaRPr lang="en-PH" sz="1600" dirty="0" smtClean="0"/>
          </a:p>
          <a:p>
            <a:pPr marL="342900" indent="-342900"/>
            <a:r>
              <a:rPr lang="en-PH" dirty="0" smtClean="0"/>
              <a:t>٭   How can these infrastructures and services improve the life of the stakeholders? Are these investments economically viable?</a:t>
            </a:r>
            <a:endParaRPr lang="en-PH" dirty="0"/>
          </a:p>
        </p:txBody>
      </p:sp>
      <p:pic>
        <p:nvPicPr>
          <p:cNvPr id="4" name="~PP2910.WAV">
            <a:hlinkClick r:id="" action="ppaction://media"/>
          </p:cNvPr>
          <p:cNvPicPr>
            <a:picLocks noRot="1" noChangeAspect="1"/>
          </p:cNvPicPr>
          <p:nvPr>
            <a:wavAudioFile r:embed="rId1" name="~PP2910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66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1108</Words>
  <Application>Microsoft Office PowerPoint</Application>
  <PresentationFormat>On-screen Show (4:3)</PresentationFormat>
  <Paragraphs>325</Paragraphs>
  <Slides>17</Slides>
  <Notes>1</Notes>
  <HiddenSlides>0</HiddenSlides>
  <MMClips>17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Flow</vt:lpstr>
      <vt:lpstr> </vt:lpstr>
      <vt:lpstr>Slide 2</vt:lpstr>
      <vt:lpstr>Slide 3</vt:lpstr>
      <vt:lpstr>Slide 4</vt:lpstr>
      <vt:lpstr>Slide 5</vt:lpstr>
      <vt:lpstr>Slide 6</vt:lpstr>
      <vt:lpstr>Slide 7</vt:lpstr>
      <vt:lpstr>Project Implementation (2006-2010)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Romeo D. Fortes</dc:creator>
  <cp:lastModifiedBy>patrick</cp:lastModifiedBy>
  <cp:revision>11</cp:revision>
  <dcterms:created xsi:type="dcterms:W3CDTF">2011-01-19T11:45:58Z</dcterms:created>
  <dcterms:modified xsi:type="dcterms:W3CDTF">2011-01-20T03:22:37Z</dcterms:modified>
</cp:coreProperties>
</file>